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8700" kern="1200">
        <a:solidFill>
          <a:schemeClr val="tx1"/>
        </a:solidFill>
        <a:latin typeface="Arial" pitchFamily="34" charset="0"/>
        <a:ea typeface="ＭＳ Ｐゴシック" pitchFamily="34" charset="-128"/>
        <a:cs typeface="+mn-cs"/>
      </a:defRPr>
    </a:lvl1pPr>
    <a:lvl2pPr marL="390525" indent="66675" algn="l" rtl="0" fontAlgn="base">
      <a:spcBef>
        <a:spcPct val="0"/>
      </a:spcBef>
      <a:spcAft>
        <a:spcPct val="0"/>
      </a:spcAft>
      <a:defRPr sz="8700" kern="1200">
        <a:solidFill>
          <a:schemeClr val="tx1"/>
        </a:solidFill>
        <a:latin typeface="Arial" pitchFamily="34" charset="0"/>
        <a:ea typeface="ＭＳ Ｐゴシック" pitchFamily="34" charset="-128"/>
        <a:cs typeface="+mn-cs"/>
      </a:defRPr>
    </a:lvl2pPr>
    <a:lvl3pPr marL="782638" indent="131763" algn="l" rtl="0" fontAlgn="base">
      <a:spcBef>
        <a:spcPct val="0"/>
      </a:spcBef>
      <a:spcAft>
        <a:spcPct val="0"/>
      </a:spcAft>
      <a:defRPr sz="8700" kern="1200">
        <a:solidFill>
          <a:schemeClr val="tx1"/>
        </a:solidFill>
        <a:latin typeface="Arial" pitchFamily="34" charset="0"/>
        <a:ea typeface="ＭＳ Ｐゴシック" pitchFamily="34" charset="-128"/>
        <a:cs typeface="+mn-cs"/>
      </a:defRPr>
    </a:lvl3pPr>
    <a:lvl4pPr marL="1174750" indent="196850" algn="l" rtl="0" fontAlgn="base">
      <a:spcBef>
        <a:spcPct val="0"/>
      </a:spcBef>
      <a:spcAft>
        <a:spcPct val="0"/>
      </a:spcAft>
      <a:defRPr sz="8700" kern="1200">
        <a:solidFill>
          <a:schemeClr val="tx1"/>
        </a:solidFill>
        <a:latin typeface="Arial" pitchFamily="34" charset="0"/>
        <a:ea typeface="ＭＳ Ｐゴシック" pitchFamily="34" charset="-128"/>
        <a:cs typeface="+mn-cs"/>
      </a:defRPr>
    </a:lvl4pPr>
    <a:lvl5pPr marL="1566863" indent="261938" algn="l" rtl="0" fontAlgn="base">
      <a:spcBef>
        <a:spcPct val="0"/>
      </a:spcBef>
      <a:spcAft>
        <a:spcPct val="0"/>
      </a:spcAft>
      <a:defRPr sz="87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87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87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87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87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FF2"/>
    <a:srgbClr val="F9D744"/>
    <a:srgbClr val="F9E03A"/>
    <a:srgbClr val="EDFFEC"/>
    <a:srgbClr val="FCFFED"/>
    <a:srgbClr val="EFFCD6"/>
    <a:srgbClr val="E9F5CF"/>
    <a:srgbClr val="E4F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62" autoAdjust="0"/>
  </p:normalViewPr>
  <p:slideViewPr>
    <p:cSldViewPr>
      <p:cViewPr>
        <p:scale>
          <a:sx n="30" d="100"/>
          <a:sy n="30" d="100"/>
        </p:scale>
        <p:origin x="762" y="-44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9E8C516-6E44-47CE-A611-22CD0B3BF8AC}" type="datetimeFigureOut">
              <a:rPr lang="en-US"/>
              <a:pPr/>
              <a:t>2/17/2017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105C590-A475-41F8-A16A-AA75655C103C}" type="slidenum">
              <a:rPr lang="en-US"/>
              <a:pPr/>
              <a:t>‹#›</a:t>
            </a:fld>
            <a:endParaRPr lang="en-US"/>
          </a:p>
        </p:txBody>
      </p:sp>
    </p:spTree>
    <p:extLst>
      <p:ext uri="{BB962C8B-B14F-4D97-AF65-F5344CB8AC3E}">
        <p14:creationId xmlns:p14="http://schemas.microsoft.com/office/powerpoint/2010/main" val="20946197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2346767B-3DCC-4A60-9679-CD05C622162B}" type="slidenum">
              <a:rPr lang="en-US"/>
              <a:pPr/>
              <a:t>1</a:t>
            </a:fld>
            <a:endParaRPr lang="en-US"/>
          </a:p>
        </p:txBody>
      </p:sp>
    </p:spTree>
    <p:extLst>
      <p:ext uri="{BB962C8B-B14F-4D97-AF65-F5344CB8AC3E}">
        <p14:creationId xmlns:p14="http://schemas.microsoft.com/office/powerpoint/2010/main" val="255454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A2FC5F-C1C4-4290-97D8-451E43CEF5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01222F-522C-430A-9F85-5DED62146D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FBC97C-3C8F-4FD7-B2C6-7C0DCE166F4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E84DB6-79AA-4AE0-86E6-48A7D29F5A3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F6E5CF-7FF5-4374-9891-CC6065B146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37C906-3065-4A92-8725-C6DEAAA11B1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B644609-7097-45C5-B488-87610F2AAFF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DAAB85B-7A9B-4784-94DC-AD42573EFD0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504237F-8B75-4545-9303-DD3A3472AA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756495A-303F-4FEA-93EC-4799DB0CD59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smtClean="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243F30-C88A-4E97-A6B9-F7A635A95AC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a:defRPr sz="58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a:defRPr sz="58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lgn="r">
              <a:defRPr sz="5800">
                <a:solidFill>
                  <a:srgbClr val="898989"/>
                </a:solidFill>
              </a:defRPr>
            </a:lvl1pPr>
          </a:lstStyle>
          <a:p>
            <a:fld id="{176243FE-1EF9-41FD-8339-A99EFA7C45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charset="0"/>
          <a:cs typeface="ＭＳ Ｐゴシック" charset="0"/>
        </a:defRPr>
      </a:lvl1pPr>
      <a:lvl2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2pPr>
      <a:lvl3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3pPr>
      <a:lvl4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4pPr>
      <a:lvl5pPr algn="ctr" defTabSz="2193925" rtl="0" eaLnBrk="0" fontAlgn="base" hangingPunct="0">
        <a:spcBef>
          <a:spcPct val="0"/>
        </a:spcBef>
        <a:spcAft>
          <a:spcPct val="0"/>
        </a:spcAft>
        <a:defRPr sz="21100">
          <a:solidFill>
            <a:schemeClr val="tx1"/>
          </a:solidFill>
          <a:latin typeface="Calibri" charset="0"/>
          <a:ea typeface="ＭＳ Ｐゴシック" charset="0"/>
          <a:cs typeface="ＭＳ Ｐゴシック" charset="0"/>
        </a:defRPr>
      </a:lvl5pPr>
      <a:lvl6pPr marL="4572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6pPr>
      <a:lvl7pPr marL="9144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7pPr>
      <a:lvl8pPr marL="13716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8pPr>
      <a:lvl9pPr marL="1828800" algn="ctr" defTabSz="2193925" rtl="0" fontAlgn="base">
        <a:spcBef>
          <a:spcPct val="0"/>
        </a:spcBef>
        <a:spcAft>
          <a:spcPct val="0"/>
        </a:spcAft>
        <a:defRPr sz="21100">
          <a:solidFill>
            <a:schemeClr val="tx1"/>
          </a:solidFill>
          <a:latin typeface="Calibri" charset="0"/>
          <a:ea typeface="ＭＳ Ｐゴシック" charset="0"/>
          <a:cs typeface="ＭＳ Ｐゴシック" charset="0"/>
        </a:defRPr>
      </a:lvl9pPr>
    </p:titleStyle>
    <p:bodyStyle>
      <a:lvl1pPr marL="1644650" indent="-1644650" algn="l" defTabSz="2193925" rtl="0" eaLnBrk="0" fontAlgn="base" hangingPunct="0">
        <a:spcBef>
          <a:spcPct val="20000"/>
        </a:spcBef>
        <a:spcAft>
          <a:spcPct val="0"/>
        </a:spcAft>
        <a:buFont typeface="Arial" pitchFamily="34" charset="0"/>
        <a:buChar char="•"/>
        <a:defRPr sz="15400" kern="1200">
          <a:solidFill>
            <a:schemeClr val="tx1"/>
          </a:solidFill>
          <a:latin typeface="+mn-lt"/>
          <a:ea typeface="ＭＳ Ｐゴシック" charset="0"/>
          <a:cs typeface="ＭＳ Ｐゴシック" charset="0"/>
        </a:defRPr>
      </a:lvl1pPr>
      <a:lvl2pPr marL="3565525" indent="-1371600" algn="l" defTabSz="2193925" rtl="0" eaLnBrk="0" fontAlgn="base" hangingPunct="0">
        <a:spcBef>
          <a:spcPct val="20000"/>
        </a:spcBef>
        <a:spcAft>
          <a:spcPct val="0"/>
        </a:spcAft>
        <a:buFont typeface="Arial" pitchFamily="34" charset="0"/>
        <a:buChar char="–"/>
        <a:defRPr sz="13400" kern="1200">
          <a:solidFill>
            <a:schemeClr val="tx1"/>
          </a:solidFill>
          <a:latin typeface="+mn-lt"/>
          <a:ea typeface="ＭＳ Ｐゴシック" charset="0"/>
          <a:cs typeface="+mn-cs"/>
        </a:defRPr>
      </a:lvl2pPr>
      <a:lvl3pPr marL="5486400" indent="-1096963" algn="l" defTabSz="2193925" rtl="0" eaLnBrk="0" fontAlgn="base" hangingPunct="0">
        <a:spcBef>
          <a:spcPct val="20000"/>
        </a:spcBef>
        <a:spcAft>
          <a:spcPct val="0"/>
        </a:spcAft>
        <a:buFont typeface="Arial" pitchFamily="34" charset="0"/>
        <a:buChar char="•"/>
        <a:defRPr sz="11500" kern="1200">
          <a:solidFill>
            <a:schemeClr val="tx1"/>
          </a:solidFill>
          <a:latin typeface="+mn-lt"/>
          <a:ea typeface="ＭＳ Ｐゴシック" charset="0"/>
          <a:cs typeface="+mn-cs"/>
        </a:defRPr>
      </a:lvl3pPr>
      <a:lvl4pPr marL="7680325" indent="-1096963" algn="l" defTabSz="2193925" rtl="0" eaLnBrk="0" fontAlgn="base" hangingPunct="0">
        <a:spcBef>
          <a:spcPct val="20000"/>
        </a:spcBef>
        <a:spcAft>
          <a:spcPct val="0"/>
        </a:spcAft>
        <a:buFont typeface="Arial" pitchFamily="34" charset="0"/>
        <a:buChar char="–"/>
        <a:defRPr sz="9600" kern="1200">
          <a:solidFill>
            <a:schemeClr val="tx1"/>
          </a:solidFill>
          <a:latin typeface="+mn-lt"/>
          <a:ea typeface="ＭＳ Ｐゴシック" charset="0"/>
          <a:cs typeface="+mn-cs"/>
        </a:defRPr>
      </a:lvl4pPr>
      <a:lvl5pPr marL="9874250" indent="-1096963" algn="l" defTabSz="2193925" rtl="0" eaLnBrk="0" fontAlgn="base" hangingPunct="0">
        <a:spcBef>
          <a:spcPct val="20000"/>
        </a:spcBef>
        <a:spcAft>
          <a:spcPct val="0"/>
        </a:spcAft>
        <a:buFont typeface="Arial" pitchFamily="34" charset="0"/>
        <a:buChar char="»"/>
        <a:defRPr sz="9600" kern="1200">
          <a:solidFill>
            <a:schemeClr val="tx1"/>
          </a:solidFill>
          <a:latin typeface="+mn-lt"/>
          <a:ea typeface="ＭＳ Ｐゴシック" charset="0"/>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1.jpe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hyperlink" Target="http://www.who.int/mediacentre/factsheets/fs370/en/" TargetMode="Externa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FF2"/>
        </a:solidFill>
        <a:effectLst/>
      </p:bgPr>
    </p:bg>
    <p:spTree>
      <p:nvGrpSpPr>
        <p:cNvPr id="1" name=""/>
        <p:cNvGrpSpPr/>
        <p:nvPr/>
      </p:nvGrpSpPr>
      <p:grpSpPr>
        <a:xfrm>
          <a:off x="0" y="0"/>
          <a:ext cx="0" cy="0"/>
          <a:chOff x="0" y="0"/>
          <a:chExt cx="0" cy="0"/>
        </a:xfrm>
      </p:grpSpPr>
      <p:pic>
        <p:nvPicPr>
          <p:cNvPr id="13314" name="Picture 39" descr="ucsealcropblue"/>
          <p:cNvPicPr>
            <a:picLocks noChangeAspect="1" noChangeArrowheads="1"/>
          </p:cNvPicPr>
          <p:nvPr/>
        </p:nvPicPr>
        <p:blipFill>
          <a:blip r:embed="rId3"/>
          <a:srcRect/>
          <a:stretch>
            <a:fillRect/>
          </a:stretch>
        </p:blipFill>
        <p:spPr bwMode="auto">
          <a:xfrm>
            <a:off x="0" y="20638"/>
            <a:ext cx="43891200" cy="5983287"/>
          </a:xfrm>
          <a:prstGeom prst="rect">
            <a:avLst/>
          </a:prstGeom>
          <a:noFill/>
          <a:ln w="9525">
            <a:noFill/>
            <a:miter lim="800000"/>
            <a:headEnd/>
            <a:tailEnd/>
          </a:ln>
        </p:spPr>
      </p:pic>
      <p:grpSp>
        <p:nvGrpSpPr>
          <p:cNvPr id="2" name="Group 1"/>
          <p:cNvGrpSpPr/>
          <p:nvPr/>
        </p:nvGrpSpPr>
        <p:grpSpPr>
          <a:xfrm>
            <a:off x="10668000" y="16509376"/>
            <a:ext cx="21371421" cy="15951824"/>
            <a:chOff x="9308750" y="9233803"/>
            <a:chExt cx="31264225" cy="9149546"/>
          </a:xfrm>
          <a:solidFill>
            <a:schemeClr val="bg1"/>
          </a:solidFill>
        </p:grpSpPr>
        <p:sp>
          <p:nvSpPr>
            <p:cNvPr id="1037" name="Rectangle 16"/>
            <p:cNvSpPr>
              <a:spLocks noChangeArrowheads="1"/>
            </p:cNvSpPr>
            <p:nvPr/>
          </p:nvSpPr>
          <p:spPr bwMode="auto">
            <a:xfrm>
              <a:off x="9308750" y="9233803"/>
              <a:ext cx="31264225" cy="9149546"/>
            </a:xfrm>
            <a:prstGeom prst="rect">
              <a:avLst/>
            </a:prstGeom>
            <a:grpFill/>
            <a:ln w="76200">
              <a:solidFill>
                <a:schemeClr val="tx2">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lIns="78373" tIns="39187" rIns="78373" bIns="39187" anchor="ctr"/>
            <a:lstStyle/>
            <a:p>
              <a:pPr>
                <a:defRPr/>
              </a:pPr>
              <a:endParaRPr lang="en-US">
                <a:solidFill>
                  <a:schemeClr val="tx2"/>
                </a:solidFill>
                <a:latin typeface="Arial" charset="0"/>
                <a:ea typeface="ＭＳ Ｐゴシック" charset="0"/>
                <a:cs typeface="ＭＳ Ｐゴシック" charset="0"/>
              </a:endParaRPr>
            </a:p>
          </p:txBody>
        </p:sp>
        <p:sp>
          <p:nvSpPr>
            <p:cNvPr id="13319" name="Text Box 17"/>
            <p:cNvSpPr txBox="1">
              <a:spLocks noChangeArrowheads="1"/>
            </p:cNvSpPr>
            <p:nvPr/>
          </p:nvSpPr>
          <p:spPr bwMode="auto">
            <a:xfrm>
              <a:off x="10026471" y="9439623"/>
              <a:ext cx="29231197" cy="1130752"/>
            </a:xfrm>
            <a:prstGeom prst="rect">
              <a:avLst/>
            </a:prstGeom>
            <a:grpFill/>
            <a:ln w="9525">
              <a:noFill/>
              <a:miter lim="800000"/>
              <a:headEnd/>
              <a:tailEnd/>
            </a:ln>
          </p:spPr>
          <p:txBody>
            <a:bodyPr wrap="square" lIns="93068" tIns="46535" rIns="93068" bIns="46535">
              <a:spAutoFit/>
            </a:bodyPr>
            <a:lstStyle/>
            <a:p>
              <a:pPr defTabSz="930275" eaLnBrk="0" hangingPunct="0"/>
              <a:r>
                <a:rPr lang="en-US" sz="6100" b="1" dirty="0" smtClean="0">
                  <a:solidFill>
                    <a:schemeClr val="tx2"/>
                  </a:solidFill>
                  <a:latin typeface="Times New Roman" panose="02020603050405020304" pitchFamily="18" charset="0"/>
                  <a:cs typeface="Times New Roman" panose="02020603050405020304" pitchFamily="18" charset="0"/>
                </a:rPr>
                <a:t>Background Data Regarding </a:t>
              </a:r>
              <a:r>
                <a:rPr lang="en-US" sz="6100" b="1" dirty="0" smtClean="0">
                  <a:solidFill>
                    <a:schemeClr val="tx2"/>
                  </a:solidFill>
                  <a:latin typeface="Times New Roman" panose="02020603050405020304" pitchFamily="18" charset="0"/>
                  <a:cs typeface="Times New Roman" panose="02020603050405020304" pitchFamily="18" charset="0"/>
                </a:rPr>
                <a:t>the Mongolian </a:t>
              </a:r>
              <a:r>
                <a:rPr lang="en-US" sz="6100" b="1" dirty="0" smtClean="0">
                  <a:solidFill>
                    <a:schemeClr val="tx2"/>
                  </a:solidFill>
                  <a:latin typeface="Times New Roman" panose="02020603050405020304" pitchFamily="18" charset="0"/>
                  <a:cs typeface="Times New Roman" panose="02020603050405020304" pitchFamily="18" charset="0"/>
                </a:rPr>
                <a:t>Population, Health and Healthcare Sites</a:t>
              </a:r>
              <a:endParaRPr lang="en-US" sz="6100" b="1" dirty="0">
                <a:solidFill>
                  <a:schemeClr val="tx2"/>
                </a:solidFill>
                <a:latin typeface="Times New Roman" panose="02020603050405020304" pitchFamily="18" charset="0"/>
                <a:cs typeface="Times New Roman" panose="02020603050405020304" pitchFamily="18" charset="0"/>
              </a:endParaRPr>
            </a:p>
          </p:txBody>
        </p:sp>
      </p:grpSp>
      <p:sp>
        <p:nvSpPr>
          <p:cNvPr id="13326" name="Rectangle 11"/>
          <p:cNvSpPr>
            <a:spLocks noChangeArrowheads="1"/>
          </p:cNvSpPr>
          <p:nvPr/>
        </p:nvSpPr>
        <p:spPr bwMode="auto">
          <a:xfrm>
            <a:off x="0" y="5715000"/>
            <a:ext cx="43891200" cy="242888"/>
          </a:xfrm>
          <a:prstGeom prst="rect">
            <a:avLst/>
          </a:prstGeom>
          <a:solidFill>
            <a:srgbClr val="FFD43F"/>
          </a:solidFill>
          <a:ln w="9525">
            <a:solidFill>
              <a:srgbClr val="1A4F35"/>
            </a:solidFill>
            <a:miter lim="800000"/>
            <a:headEnd/>
            <a:tailEnd/>
          </a:ln>
        </p:spPr>
        <p:txBody>
          <a:bodyPr wrap="none" lIns="91426" tIns="45710" rIns="91426" bIns="45710" anchor="ctr"/>
          <a:lstStyle/>
          <a:p>
            <a:endParaRPr lang="en-US" sz="1800">
              <a:latin typeface="Calibri" pitchFamily="34" charset="0"/>
            </a:endParaRPr>
          </a:p>
        </p:txBody>
      </p:sp>
      <p:pic>
        <p:nvPicPr>
          <p:cNvPr id="458" name="Picture 457" descr="Screen shot 2011-04-11 at 8.04.24 PM.png"/>
          <p:cNvPicPr>
            <a:picLocks noChangeAspect="1"/>
          </p:cNvPicPr>
          <p:nvPr/>
        </p:nvPicPr>
        <p:blipFill rotWithShape="1">
          <a:blip r:embed="rId4">
            <a:extLst>
              <a:ext uri="{28A0092B-C50C-407E-A947-70E740481C1C}">
                <a14:useLocalDpi xmlns:a14="http://schemas.microsoft.com/office/drawing/2010/main" val="0"/>
              </a:ext>
            </a:extLst>
          </a:blip>
          <a:srcRect l="952" t="2323" r="3558" b="4464"/>
          <a:stretch/>
        </p:blipFill>
        <p:spPr>
          <a:xfrm>
            <a:off x="1402047" y="808281"/>
            <a:ext cx="4084353" cy="4110929"/>
          </a:xfrm>
          <a:prstGeom prst="ellipse">
            <a:avLst/>
          </a:prstGeom>
          <a:noFill/>
          <a:ln>
            <a:noFill/>
          </a:ln>
        </p:spPr>
      </p:pic>
      <p:sp>
        <p:nvSpPr>
          <p:cNvPr id="13328" name="Text Box 31"/>
          <p:cNvSpPr txBox="1">
            <a:spLocks noChangeArrowheads="1"/>
          </p:cNvSpPr>
          <p:nvPr/>
        </p:nvSpPr>
        <p:spPr bwMode="auto">
          <a:xfrm>
            <a:off x="10376807" y="241555"/>
            <a:ext cx="25450800" cy="3529447"/>
          </a:xfrm>
          <a:prstGeom prst="rect">
            <a:avLst/>
          </a:prstGeom>
          <a:noFill/>
          <a:ln w="9525">
            <a:noFill/>
            <a:miter lim="800000"/>
            <a:headEnd/>
            <a:tailEnd/>
          </a:ln>
        </p:spPr>
        <p:txBody>
          <a:bodyPr wrap="square" lIns="91426" tIns="45710" rIns="91426" bIns="45710">
            <a:spAutoFit/>
          </a:bodyPr>
          <a:lstStyle/>
          <a:p>
            <a:pPr algn="ctr">
              <a:spcBef>
                <a:spcPct val="50000"/>
              </a:spcBef>
            </a:pPr>
            <a:r>
              <a:rPr lang="en-US" sz="11000" b="1" dirty="0" smtClean="0">
                <a:solidFill>
                  <a:srgbClr val="FFC000"/>
                </a:solidFill>
                <a:latin typeface="Times New Roman" panose="02020603050405020304" pitchFamily="18" charset="0"/>
                <a:cs typeface="Times New Roman" panose="02020603050405020304" pitchFamily="18" charset="0"/>
              </a:rPr>
              <a:t>Screening for Congenital Anomalies </a:t>
            </a:r>
            <a:r>
              <a:rPr lang="en-US" sz="11000" b="1" dirty="0" smtClean="0">
                <a:solidFill>
                  <a:srgbClr val="FFC000"/>
                </a:solidFill>
                <a:latin typeface="Times New Roman" panose="02020603050405020304" pitchFamily="18" charset="0"/>
                <a:cs typeface="Times New Roman" panose="02020603050405020304" pitchFamily="18" charset="0"/>
              </a:rPr>
              <a:t>in </a:t>
            </a:r>
            <a:r>
              <a:rPr lang="en-US" sz="11000" b="1" dirty="0" smtClean="0">
                <a:solidFill>
                  <a:srgbClr val="FFC000"/>
                </a:solidFill>
                <a:latin typeface="Times New Roman" panose="02020603050405020304" pitchFamily="18" charset="0"/>
                <a:cs typeface="Times New Roman" panose="02020603050405020304" pitchFamily="18" charset="0"/>
              </a:rPr>
              <a:t>Rural and Urban Mongolia</a:t>
            </a:r>
            <a:endParaRPr lang="en-US" sz="11000" b="1" dirty="0">
              <a:solidFill>
                <a:srgbClr val="FFC000"/>
              </a:solidFill>
              <a:latin typeface="Times New Roman" panose="02020603050405020304" pitchFamily="18" charset="0"/>
              <a:cs typeface="Times New Roman" panose="02020603050405020304" pitchFamily="18" charset="0"/>
            </a:endParaRPr>
          </a:p>
        </p:txBody>
      </p:sp>
      <p:sp>
        <p:nvSpPr>
          <p:cNvPr id="13329" name="Text Box 10"/>
          <p:cNvSpPr txBox="1">
            <a:spLocks noChangeArrowheads="1"/>
          </p:cNvSpPr>
          <p:nvPr/>
        </p:nvSpPr>
        <p:spPr bwMode="auto">
          <a:xfrm>
            <a:off x="2743200" y="3402345"/>
            <a:ext cx="41224200" cy="2354263"/>
          </a:xfrm>
          <a:prstGeom prst="rect">
            <a:avLst/>
          </a:prstGeom>
          <a:noFill/>
          <a:ln w="9525">
            <a:noFill/>
            <a:miter lim="800000"/>
            <a:headEnd/>
            <a:tailEnd/>
          </a:ln>
        </p:spPr>
        <p:txBody>
          <a:bodyPr lIns="359942" tIns="359942" rIns="359942" bIns="359942"/>
          <a:lstStyle/>
          <a:p>
            <a:pPr algn="ctr">
              <a:spcBef>
                <a:spcPct val="20000"/>
              </a:spcBef>
            </a:pPr>
            <a:r>
              <a:rPr lang="en-GB" sz="5400" b="1" dirty="0" smtClean="0">
                <a:solidFill>
                  <a:schemeClr val="bg1"/>
                </a:solidFill>
                <a:latin typeface="Times New Roman" panose="02020603050405020304" pitchFamily="18" charset="0"/>
                <a:cs typeface="Times New Roman" panose="02020603050405020304" pitchFamily="18" charset="0"/>
              </a:rPr>
              <a:t>Enkhee Tuvshintogs, BS, Nancy Field, MD, </a:t>
            </a:r>
            <a:r>
              <a:rPr lang="en-GB" sz="5400" b="1" dirty="0" err="1" smtClean="0">
                <a:solidFill>
                  <a:schemeClr val="bg1"/>
                </a:solidFill>
                <a:latin typeface="Times New Roman" panose="02020603050405020304" pitchFamily="18" charset="0"/>
                <a:cs typeface="Times New Roman" panose="02020603050405020304" pitchFamily="18" charset="0"/>
              </a:rPr>
              <a:t>Jargalsaikhan</a:t>
            </a:r>
            <a:r>
              <a:rPr lang="en-GB" sz="5400" b="1" dirty="0" smtClean="0">
                <a:solidFill>
                  <a:schemeClr val="bg1"/>
                </a:solidFill>
                <a:latin typeface="Times New Roman" panose="02020603050405020304" pitchFamily="18" charset="0"/>
                <a:cs typeface="Times New Roman" panose="02020603050405020304" pitchFamily="18" charset="0"/>
              </a:rPr>
              <a:t> </a:t>
            </a:r>
            <a:r>
              <a:rPr lang="en-GB" sz="5400" b="1" dirty="0" err="1" smtClean="0">
                <a:solidFill>
                  <a:schemeClr val="bg1"/>
                </a:solidFill>
                <a:latin typeface="Times New Roman" panose="02020603050405020304" pitchFamily="18" charset="0"/>
                <a:cs typeface="Times New Roman" panose="02020603050405020304" pitchFamily="18" charset="0"/>
              </a:rPr>
              <a:t>Badarch</a:t>
            </a:r>
            <a:r>
              <a:rPr lang="en-GB" sz="5400" b="1" dirty="0" smtClean="0">
                <a:solidFill>
                  <a:schemeClr val="bg1"/>
                </a:solidFill>
                <a:latin typeface="Times New Roman" panose="02020603050405020304" pitchFamily="18" charset="0"/>
                <a:cs typeface="Times New Roman" panose="02020603050405020304" pitchFamily="18" charset="0"/>
              </a:rPr>
              <a:t>, MD</a:t>
            </a:r>
            <a:endParaRPr lang="en-GB" sz="5400" b="1" dirty="0">
              <a:solidFill>
                <a:schemeClr val="bg1"/>
              </a:solidFill>
              <a:latin typeface="Times New Roman" panose="02020603050405020304" pitchFamily="18" charset="0"/>
              <a:cs typeface="Times New Roman" panose="02020603050405020304" pitchFamily="18" charset="0"/>
            </a:endParaRPr>
          </a:p>
          <a:p>
            <a:pPr algn="ctr">
              <a:spcBef>
                <a:spcPct val="20000"/>
              </a:spcBef>
            </a:pPr>
            <a:r>
              <a:rPr lang="en-GB" sz="4400" dirty="0" smtClean="0">
                <a:solidFill>
                  <a:schemeClr val="bg1"/>
                </a:solidFill>
                <a:latin typeface="Times New Roman" panose="02020603050405020304" pitchFamily="18" charset="0"/>
                <a:cs typeface="Times New Roman" panose="02020603050405020304" pitchFamily="18" charset="0"/>
              </a:rPr>
              <a:t>American </a:t>
            </a:r>
            <a:r>
              <a:rPr lang="en-GB" sz="4400" dirty="0" err="1" smtClean="0">
                <a:solidFill>
                  <a:schemeClr val="bg1"/>
                </a:solidFill>
                <a:latin typeface="Times New Roman" panose="02020603050405020304" pitchFamily="18" charset="0"/>
                <a:cs typeface="Times New Roman" panose="02020603050405020304" pitchFamily="18" charset="0"/>
              </a:rPr>
              <a:t>Center</a:t>
            </a:r>
            <a:r>
              <a:rPr lang="en-GB" sz="4400" dirty="0" smtClean="0">
                <a:solidFill>
                  <a:schemeClr val="bg1"/>
                </a:solidFill>
                <a:latin typeface="Times New Roman" panose="02020603050405020304" pitchFamily="18" charset="0"/>
                <a:cs typeface="Times New Roman" panose="02020603050405020304" pitchFamily="18" charset="0"/>
              </a:rPr>
              <a:t> for Mongolian Studies, University </a:t>
            </a:r>
            <a:r>
              <a:rPr lang="en-GB" sz="4400" dirty="0">
                <a:solidFill>
                  <a:schemeClr val="bg1"/>
                </a:solidFill>
                <a:latin typeface="Times New Roman" panose="02020603050405020304" pitchFamily="18" charset="0"/>
                <a:cs typeface="Times New Roman" panose="02020603050405020304" pitchFamily="18" charset="0"/>
              </a:rPr>
              <a:t>of California, </a:t>
            </a:r>
            <a:r>
              <a:rPr lang="en-GB" sz="4400" dirty="0" smtClean="0">
                <a:solidFill>
                  <a:schemeClr val="bg1"/>
                </a:solidFill>
                <a:latin typeface="Times New Roman" panose="02020603050405020304" pitchFamily="18" charset="0"/>
                <a:cs typeface="Times New Roman" panose="02020603050405020304" pitchFamily="18" charset="0"/>
              </a:rPr>
              <a:t>Davis School of Medicine, &amp; Mongolian National University of Medical Sciences</a:t>
            </a:r>
            <a:endParaRPr lang="en-GB" sz="4400" dirty="0">
              <a:solidFill>
                <a:schemeClr val="bg1"/>
              </a:solidFill>
              <a:latin typeface="Times New Roman" panose="02020603050405020304" pitchFamily="18" charset="0"/>
              <a:cs typeface="Times New Roman" panose="02020603050405020304" pitchFamily="18" charset="0"/>
            </a:endParaRPr>
          </a:p>
        </p:txBody>
      </p:sp>
      <p:sp>
        <p:nvSpPr>
          <p:cNvPr id="13330" name="Rectangle 15"/>
          <p:cNvSpPr>
            <a:spLocks noChangeArrowheads="1"/>
          </p:cNvSpPr>
          <p:nvPr/>
        </p:nvSpPr>
        <p:spPr bwMode="auto">
          <a:xfrm>
            <a:off x="641812" y="18674810"/>
            <a:ext cx="9829800" cy="9661437"/>
          </a:xfrm>
          <a:prstGeom prst="rect">
            <a:avLst/>
          </a:prstGeom>
          <a:solidFill>
            <a:schemeClr val="bg1"/>
          </a:solidFill>
          <a:ln w="76200">
            <a:solidFill>
              <a:srgbClr val="17375E"/>
            </a:solidFill>
            <a:miter lim="800000"/>
            <a:headEnd/>
            <a:tailEnd/>
          </a:ln>
        </p:spPr>
        <p:txBody>
          <a:bodyPr lIns="359942" tIns="359942" rIns="359942" bIns="359942"/>
          <a:lstStyle/>
          <a:p>
            <a:pPr>
              <a:spcBef>
                <a:spcPct val="50000"/>
              </a:spcBef>
            </a:pPr>
            <a:r>
              <a:rPr lang="en-GB" sz="6100" b="1" dirty="0" smtClean="0">
                <a:solidFill>
                  <a:srgbClr val="006699"/>
                </a:solidFill>
                <a:latin typeface="Times New Roman" panose="02020603050405020304" pitchFamily="18" charset="0"/>
                <a:cs typeface="Times New Roman" panose="02020603050405020304" pitchFamily="18" charset="0"/>
              </a:rPr>
              <a:t>Objectives</a:t>
            </a:r>
            <a:endParaRPr lang="en-GB" sz="6100" b="1" dirty="0">
              <a:solidFill>
                <a:srgbClr val="006699"/>
              </a:solidFill>
              <a:latin typeface="Times New Roman" panose="02020603050405020304" pitchFamily="18" charset="0"/>
              <a:cs typeface="Times New Roman" panose="02020603050405020304" pitchFamily="18" charset="0"/>
            </a:endParaRPr>
          </a:p>
          <a:p>
            <a:pPr eaLnBrk="1" hangingPunct="1"/>
            <a:endParaRPr lang="en-US" sz="3200" dirty="0" smtClean="0"/>
          </a:p>
        </p:txBody>
      </p:sp>
      <p:sp>
        <p:nvSpPr>
          <p:cNvPr id="13331" name="Rectangle 16"/>
          <p:cNvSpPr>
            <a:spLocks noChangeArrowheads="1"/>
          </p:cNvSpPr>
          <p:nvPr/>
        </p:nvSpPr>
        <p:spPr bwMode="auto">
          <a:xfrm>
            <a:off x="579664" y="6263175"/>
            <a:ext cx="9829800" cy="12044649"/>
          </a:xfrm>
          <a:prstGeom prst="rect">
            <a:avLst/>
          </a:prstGeom>
          <a:solidFill>
            <a:schemeClr val="bg1"/>
          </a:solidFill>
          <a:ln w="76200">
            <a:solidFill>
              <a:srgbClr val="17375E"/>
            </a:solidFill>
            <a:miter lim="800000"/>
            <a:headEnd/>
            <a:tailEnd/>
          </a:ln>
        </p:spPr>
        <p:txBody>
          <a:bodyPr lIns="359942" tIns="359942" rIns="359942" bIns="359942"/>
          <a:lstStyle/>
          <a:p>
            <a:pPr>
              <a:spcBef>
                <a:spcPct val="50000"/>
              </a:spcBef>
            </a:pPr>
            <a:r>
              <a:rPr lang="en-GB" sz="6100" b="1" dirty="0" smtClean="0">
                <a:solidFill>
                  <a:schemeClr val="tx2"/>
                </a:solidFill>
                <a:latin typeface="Times New Roman" panose="02020603050405020304" pitchFamily="18" charset="0"/>
                <a:cs typeface="Times New Roman" panose="02020603050405020304" pitchFamily="18" charset="0"/>
              </a:rPr>
              <a:t>Introduction</a:t>
            </a:r>
          </a:p>
        </p:txBody>
      </p:sp>
      <p:sp>
        <p:nvSpPr>
          <p:cNvPr id="13332" name="Rectangle 136"/>
          <p:cNvSpPr>
            <a:spLocks noChangeArrowheads="1"/>
          </p:cNvSpPr>
          <p:nvPr/>
        </p:nvSpPr>
        <p:spPr bwMode="auto">
          <a:xfrm>
            <a:off x="10834970" y="6308531"/>
            <a:ext cx="21161409" cy="9786486"/>
          </a:xfrm>
          <a:prstGeom prst="rect">
            <a:avLst/>
          </a:prstGeom>
          <a:solidFill>
            <a:schemeClr val="bg1"/>
          </a:solidFill>
          <a:ln w="76200">
            <a:solidFill>
              <a:srgbClr val="17375E"/>
            </a:solidFill>
            <a:miter lim="800000"/>
            <a:headEnd/>
            <a:tailEnd/>
          </a:ln>
        </p:spPr>
        <p:txBody>
          <a:bodyPr wrap="none" lIns="78373" tIns="39187" rIns="78373" bIns="39187" anchor="ctr"/>
          <a:lstStyle/>
          <a:p>
            <a:endParaRPr lang="en-US"/>
          </a:p>
        </p:txBody>
      </p:sp>
      <p:sp>
        <p:nvSpPr>
          <p:cNvPr id="13333" name="Rectangle 136"/>
          <p:cNvSpPr>
            <a:spLocks noChangeArrowheads="1"/>
          </p:cNvSpPr>
          <p:nvPr/>
        </p:nvSpPr>
        <p:spPr bwMode="auto">
          <a:xfrm>
            <a:off x="32263080" y="6350813"/>
            <a:ext cx="10104120" cy="9744204"/>
          </a:xfrm>
          <a:prstGeom prst="rect">
            <a:avLst/>
          </a:prstGeom>
          <a:solidFill>
            <a:schemeClr val="bg1"/>
          </a:solidFill>
          <a:ln w="76200">
            <a:solidFill>
              <a:srgbClr val="17375E"/>
            </a:solidFill>
            <a:miter lim="800000"/>
            <a:headEnd/>
            <a:tailEnd/>
          </a:ln>
        </p:spPr>
        <p:txBody>
          <a:bodyPr wrap="none" lIns="78373" tIns="39187" rIns="78373" bIns="39187" anchor="ctr"/>
          <a:lstStyle/>
          <a:p>
            <a:endParaRPr lang="en-US"/>
          </a:p>
        </p:txBody>
      </p:sp>
      <p:sp>
        <p:nvSpPr>
          <p:cNvPr id="13334" name="Rectangle 136"/>
          <p:cNvSpPr>
            <a:spLocks noChangeArrowheads="1"/>
          </p:cNvSpPr>
          <p:nvPr/>
        </p:nvSpPr>
        <p:spPr bwMode="auto">
          <a:xfrm>
            <a:off x="32263080" y="27766121"/>
            <a:ext cx="10134600" cy="4695079"/>
          </a:xfrm>
          <a:prstGeom prst="rect">
            <a:avLst/>
          </a:prstGeom>
          <a:solidFill>
            <a:schemeClr val="bg1"/>
          </a:solidFill>
          <a:ln w="76200">
            <a:solidFill>
              <a:srgbClr val="17375E"/>
            </a:solidFill>
            <a:miter lim="800000"/>
            <a:headEnd/>
            <a:tailEnd/>
          </a:ln>
        </p:spPr>
        <p:txBody>
          <a:bodyPr wrap="none" lIns="78373" tIns="39187" rIns="78373" bIns="39187" anchor="ctr"/>
          <a:lstStyle/>
          <a:p>
            <a:endParaRPr lang="en-US"/>
          </a:p>
        </p:txBody>
      </p:sp>
      <p:sp>
        <p:nvSpPr>
          <p:cNvPr id="13337" name="Text Box 137"/>
          <p:cNvSpPr txBox="1">
            <a:spLocks noChangeArrowheads="1"/>
          </p:cNvSpPr>
          <p:nvPr/>
        </p:nvSpPr>
        <p:spPr bwMode="auto">
          <a:xfrm>
            <a:off x="11107025" y="6588117"/>
            <a:ext cx="5573712" cy="1050925"/>
          </a:xfrm>
          <a:prstGeom prst="rect">
            <a:avLst/>
          </a:prstGeom>
          <a:noFill/>
          <a:ln w="9525">
            <a:noFill/>
            <a:miter lim="800000"/>
            <a:headEnd/>
            <a:tailEnd/>
          </a:ln>
        </p:spPr>
        <p:txBody>
          <a:bodyPr lIns="110519" tIns="55260" rIns="110519" bIns="55260">
            <a:spAutoFit/>
          </a:bodyPr>
          <a:lstStyle/>
          <a:p>
            <a:pPr defTabSz="930275" eaLnBrk="0" hangingPunct="0">
              <a:spcAft>
                <a:spcPct val="30000"/>
              </a:spcAft>
            </a:pPr>
            <a:r>
              <a:rPr lang="en-US" sz="6100" b="1" dirty="0" smtClean="0">
                <a:solidFill>
                  <a:schemeClr val="tx2"/>
                </a:solidFill>
                <a:latin typeface="Times New Roman" panose="02020603050405020304" pitchFamily="18" charset="0"/>
                <a:cs typeface="Times New Roman" panose="02020603050405020304" pitchFamily="18" charset="0"/>
              </a:rPr>
              <a:t>Methods</a:t>
            </a:r>
            <a:endParaRPr lang="en-US" sz="6100" b="1" dirty="0">
              <a:solidFill>
                <a:schemeClr val="tx2"/>
              </a:solidFill>
              <a:latin typeface="Times New Roman" panose="02020603050405020304" pitchFamily="18" charset="0"/>
              <a:cs typeface="Times New Roman" panose="02020603050405020304" pitchFamily="18" charset="0"/>
            </a:endParaRPr>
          </a:p>
        </p:txBody>
      </p:sp>
      <p:sp>
        <p:nvSpPr>
          <p:cNvPr id="657" name="Text Box 138"/>
          <p:cNvSpPr txBox="1">
            <a:spLocks noChangeArrowheads="1"/>
          </p:cNvSpPr>
          <p:nvPr/>
        </p:nvSpPr>
        <p:spPr bwMode="auto">
          <a:xfrm>
            <a:off x="827314" y="7689481"/>
            <a:ext cx="9296400" cy="10305159"/>
          </a:xfrm>
          <a:prstGeom prst="rect">
            <a:avLst/>
          </a:prstGeom>
          <a:noFill/>
          <a:ln w="9525">
            <a:noFill/>
            <a:miter lim="800000"/>
            <a:headEnd/>
            <a:tailEnd/>
          </a:ln>
          <a:effectLst/>
        </p:spPr>
        <p:txBody>
          <a:bodyPr lIns="110519" tIns="55260" rIns="110519" bIns="55260">
            <a:spAutoFit/>
          </a:bodyPr>
          <a:lstStyle/>
          <a:p>
            <a:pPr algn="just" defTabSz="930275" eaLnBrk="0" hangingPunct="0">
              <a:spcAft>
                <a:spcPct val="30000"/>
              </a:spcAft>
              <a:buClr>
                <a:srgbClr val="FF0000"/>
              </a:buClr>
              <a:buSzPct val="150000"/>
            </a:pPr>
            <a:r>
              <a:rPr lang="en-US" sz="2400" dirty="0" smtClean="0">
                <a:latin typeface="Times New Roman" panose="02020603050405020304" pitchFamily="18" charset="0"/>
                <a:cs typeface="Times New Roman" panose="02020603050405020304" pitchFamily="18" charset="0"/>
              </a:rPr>
              <a:t>     Since </a:t>
            </a:r>
            <a:r>
              <a:rPr lang="en-US" sz="2400" dirty="0">
                <a:latin typeface="Times New Roman" panose="02020603050405020304" pitchFamily="18" charset="0"/>
                <a:cs typeface="Times New Roman" panose="02020603050405020304" pitchFamily="18" charset="0"/>
              </a:rPr>
              <a:t>the 1990s Mongolia has been working to decrease the rate of infant </a:t>
            </a:r>
            <a:r>
              <a:rPr lang="en-US" sz="2400" dirty="0" smtClean="0">
                <a:latin typeface="Times New Roman" panose="02020603050405020304" pitchFamily="18" charset="0"/>
                <a:cs typeface="Times New Roman" panose="02020603050405020304" pitchFamily="18" charset="0"/>
              </a:rPr>
              <a:t>mortality. It has brought infant mortality rate down </a:t>
            </a:r>
            <a:r>
              <a:rPr lang="en-US" sz="2400" dirty="0">
                <a:latin typeface="Times New Roman" panose="02020603050405020304" pitchFamily="18" charset="0"/>
                <a:cs typeface="Times New Roman" panose="02020603050405020304" pitchFamily="18" charset="0"/>
              </a:rPr>
              <a:t>from 62.4 deaths/1000 births in 1994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22.4 deaths/1000 births in </a:t>
            </a:r>
            <a:r>
              <a:rPr lang="en-US" sz="2400" dirty="0" smtClean="0">
                <a:latin typeface="Times New Roman" panose="02020603050405020304" pitchFamily="18" charset="0"/>
                <a:cs typeface="Times New Roman" panose="02020603050405020304" pitchFamily="18" charset="0"/>
              </a:rPr>
              <a:t>2015. At this point, Mongolia’s goal is to continue working on it’s Millennium Goals. As of now, congenital anomalies are the 3rd </a:t>
            </a:r>
            <a:r>
              <a:rPr lang="en-US" sz="2400" dirty="0">
                <a:latin typeface="Times New Roman" panose="02020603050405020304" pitchFamily="18" charset="0"/>
                <a:cs typeface="Times New Roman" panose="02020603050405020304" pitchFamily="18" charset="0"/>
              </a:rPr>
              <a:t>leading cause of </a:t>
            </a:r>
            <a:r>
              <a:rPr lang="en-US" sz="2400" dirty="0" smtClean="0">
                <a:latin typeface="Times New Roman" panose="02020603050405020304" pitchFamily="18" charset="0"/>
                <a:cs typeface="Times New Roman" panose="02020603050405020304" pitchFamily="18" charset="0"/>
              </a:rPr>
              <a:t>infant and under 5 </a:t>
            </a:r>
            <a:r>
              <a:rPr lang="en-US" sz="2400" dirty="0">
                <a:latin typeface="Times New Roman" panose="02020603050405020304" pitchFamily="18" charset="0"/>
                <a:cs typeface="Times New Roman" panose="02020603050405020304" pitchFamily="18" charset="0"/>
              </a:rPr>
              <a:t>mortality in </a:t>
            </a:r>
            <a:r>
              <a:rPr lang="en-US" sz="2400" dirty="0" smtClean="0">
                <a:latin typeface="Times New Roman" panose="02020603050405020304" pitchFamily="18" charset="0"/>
                <a:cs typeface="Times New Roman" panose="02020603050405020304" pitchFamily="18" charset="0"/>
              </a:rPr>
              <a:t>Mongolia However</a:t>
            </a:r>
            <a:r>
              <a:rPr lang="en-US" sz="2400" dirty="0">
                <a:latin typeface="Times New Roman" panose="02020603050405020304" pitchFamily="18" charset="0"/>
                <a:cs typeface="Times New Roman" panose="02020603050405020304" pitchFamily="18" charset="0"/>
              </a:rPr>
              <a:t>, it is unclear how congenital anomalies are screened for and referred for preparatory post-natal care. </a:t>
            </a:r>
          </a:p>
          <a:p>
            <a:pPr algn="just" defTabSz="930275" eaLnBrk="0" hangingPunct="0">
              <a:spcAft>
                <a:spcPct val="30000"/>
              </a:spcAft>
              <a:buClr>
                <a:srgbClr val="FF0000"/>
              </a:buClr>
              <a:buSzPct val="150000"/>
            </a:pPr>
            <a:r>
              <a:rPr lang="en-US" sz="2400" dirty="0" smtClean="0">
                <a:latin typeface="Times New Roman" panose="02020603050405020304" pitchFamily="18" charset="0"/>
                <a:cs typeface="Times New Roman" panose="02020603050405020304" pitchFamily="18" charset="0"/>
              </a:rPr>
              <a:t>    Specifically</a:t>
            </a:r>
            <a:r>
              <a:rPr lang="en-US" sz="2400" dirty="0">
                <a:latin typeface="Times New Roman" panose="02020603050405020304" pitchFamily="18" charset="0"/>
                <a:cs typeface="Times New Roman" panose="02020603050405020304" pitchFamily="18" charset="0"/>
              </a:rPr>
              <a:t>, it is unclear how congenital anomalies treatable with surgery are referred to pediatric surgeons in Mongolia. The discrepancies between rural health resources and providers compared to urban settings pose an additional challenge for screening, identifying, and appropriately referring pregnant women in need of specialized care. My study aims to elucidate the </a:t>
            </a:r>
            <a:r>
              <a:rPr lang="en-US" sz="2400" dirty="0" smtClean="0">
                <a:latin typeface="Times New Roman" panose="02020603050405020304" pitchFamily="18" charset="0"/>
                <a:cs typeface="Times New Roman" panose="02020603050405020304" pitchFamily="18" charset="0"/>
              </a:rPr>
              <a:t>human </a:t>
            </a:r>
            <a:r>
              <a:rPr lang="en-US" sz="2400" dirty="0">
                <a:latin typeface="Times New Roman" panose="02020603050405020304" pitchFamily="18" charset="0"/>
                <a:cs typeface="Times New Roman" panose="02020603050405020304" pitchFamily="18" charset="0"/>
              </a:rPr>
              <a:t>resources, technical skill, and mechanical resources </a:t>
            </a:r>
            <a:r>
              <a:rPr lang="en-US" sz="2400" dirty="0">
                <a:latin typeface="Times New Roman" panose="02020603050405020304" pitchFamily="18" charset="0"/>
                <a:cs typeface="Times New Roman" panose="02020603050405020304" pitchFamily="18" charset="0"/>
              </a:rPr>
              <a:t>available in </a:t>
            </a:r>
            <a:r>
              <a:rPr lang="en-US" sz="2400" dirty="0">
                <a:latin typeface="Times New Roman" panose="02020603050405020304" pitchFamily="18" charset="0"/>
                <a:cs typeface="Times New Roman" panose="02020603050405020304" pitchFamily="18" charset="0"/>
              </a:rPr>
              <a:t>rural and urban areas </a:t>
            </a:r>
            <a:r>
              <a:rPr lang="en-US" sz="2400" dirty="0" smtClean="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screen for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congenital anomalies. The study focuses on getting a baseline understanding of what resources are already in place by surveying various levels of healthcare providers involved in perinatal care about their knowledge of the resources </a:t>
            </a:r>
            <a:r>
              <a:rPr lang="en-US" sz="2400" dirty="0" smtClean="0">
                <a:latin typeface="Times New Roman" panose="02020603050405020304" pitchFamily="18" charset="0"/>
                <a:cs typeface="Times New Roman" panose="02020603050405020304" pitchFamily="18" charset="0"/>
              </a:rPr>
              <a:t>for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identifying congenital anomalies on fetal ultrasound. </a:t>
            </a:r>
            <a:endParaRPr lang="en-US" sz="2400" dirty="0" smtClean="0">
              <a:latin typeface="Times New Roman" panose="02020603050405020304" pitchFamily="18" charset="0"/>
              <a:cs typeface="Times New Roman" panose="02020603050405020304" pitchFamily="18" charset="0"/>
            </a:endParaRPr>
          </a:p>
          <a:p>
            <a:pPr algn="just" defTabSz="930275" eaLnBrk="0" hangingPunct="0">
              <a:spcAft>
                <a:spcPct val="30000"/>
              </a:spcAft>
              <a:buClr>
                <a:srgbClr val="FF0000"/>
              </a:buClr>
              <a:buSzPct val="150000"/>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On </a:t>
            </a:r>
            <a:r>
              <a:rPr lang="en-US" sz="2400" dirty="0">
                <a:latin typeface="Times New Roman" panose="02020603050405020304" pitchFamily="18" charset="0"/>
                <a:cs typeface="Times New Roman" panose="02020603050405020304" pitchFamily="18" charset="0"/>
              </a:rPr>
              <a:t>a more detailed level it will also assess if there are </a:t>
            </a:r>
            <a:r>
              <a:rPr lang="en-US" sz="2400" dirty="0" smtClean="0">
                <a:latin typeface="Times New Roman" panose="02020603050405020304" pitchFamily="18" charset="0"/>
                <a:cs typeface="Times New Roman" panose="02020603050405020304" pitchFamily="18" charset="0"/>
              </a:rPr>
              <a:t>ultrasound machines </a:t>
            </a:r>
            <a:r>
              <a:rPr lang="en-US" sz="2400" dirty="0">
                <a:latin typeface="Times New Roman" panose="02020603050405020304" pitchFamily="18" charset="0"/>
                <a:cs typeface="Times New Roman" panose="02020603050405020304" pitchFamily="18" charset="0"/>
              </a:rPr>
              <a:t>and healthcare providers specifically trained in ultrasounds to screen for congenital anomalies available in the area. With the information gathered from the study, we hope to gain a better understanding of how congenital anomalies are managed in Mongolia, whether or not there are resources available to appropriately identify congenital anomalies, and whether identifying areas of possible improvement can help decrease the rate of infant mortality </a:t>
            </a:r>
            <a:r>
              <a:rPr lang="en-US" sz="2400" dirty="0" smtClean="0">
                <a:latin typeface="Times New Roman" panose="02020603050405020304" pitchFamily="18" charset="0"/>
                <a:cs typeface="Times New Roman" panose="02020603050405020304" pitchFamily="18" charset="0"/>
              </a:rPr>
              <a:t>rate even further. </a:t>
            </a:r>
            <a:endPar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339" name="Text Box 137"/>
          <p:cNvSpPr txBox="1">
            <a:spLocks noChangeArrowheads="1"/>
          </p:cNvSpPr>
          <p:nvPr/>
        </p:nvSpPr>
        <p:spPr bwMode="auto">
          <a:xfrm>
            <a:off x="32429622" y="6584679"/>
            <a:ext cx="5573712" cy="1050925"/>
          </a:xfrm>
          <a:prstGeom prst="rect">
            <a:avLst/>
          </a:prstGeom>
          <a:noFill/>
          <a:ln w="9525">
            <a:noFill/>
            <a:miter lim="800000"/>
            <a:headEnd/>
            <a:tailEnd/>
          </a:ln>
        </p:spPr>
        <p:txBody>
          <a:bodyPr lIns="110519" tIns="55260" rIns="110519" bIns="55260">
            <a:spAutoFit/>
          </a:bodyPr>
          <a:lstStyle/>
          <a:p>
            <a:pPr defTabSz="930275" eaLnBrk="0" hangingPunct="0">
              <a:spcAft>
                <a:spcPct val="30000"/>
              </a:spcAft>
            </a:pPr>
            <a:r>
              <a:rPr lang="en-US" sz="6100" b="1" dirty="0" smtClean="0">
                <a:solidFill>
                  <a:schemeClr val="tx2"/>
                </a:solidFill>
                <a:latin typeface="Times New Roman" panose="02020603050405020304" pitchFamily="18" charset="0"/>
                <a:cs typeface="Times New Roman" panose="02020603050405020304" pitchFamily="18" charset="0"/>
              </a:rPr>
              <a:t>Discussion</a:t>
            </a:r>
            <a:endParaRPr lang="en-US" sz="6100" b="1" dirty="0">
              <a:solidFill>
                <a:schemeClr val="tx2"/>
              </a:solidFill>
              <a:latin typeface="Times New Roman" panose="02020603050405020304" pitchFamily="18" charset="0"/>
              <a:cs typeface="Times New Roman" panose="02020603050405020304" pitchFamily="18" charset="0"/>
            </a:endParaRPr>
          </a:p>
        </p:txBody>
      </p:sp>
      <p:sp>
        <p:nvSpPr>
          <p:cNvPr id="659" name="Text Box 138"/>
          <p:cNvSpPr txBox="1">
            <a:spLocks noChangeArrowheads="1"/>
          </p:cNvSpPr>
          <p:nvPr/>
        </p:nvSpPr>
        <p:spPr bwMode="auto">
          <a:xfrm>
            <a:off x="800810" y="20468678"/>
            <a:ext cx="9296400" cy="7498237"/>
          </a:xfrm>
          <a:prstGeom prst="rect">
            <a:avLst/>
          </a:prstGeom>
          <a:noFill/>
          <a:ln w="9525">
            <a:noFill/>
            <a:miter lim="800000"/>
            <a:headEnd/>
            <a:tailEnd/>
          </a:ln>
          <a:effectLst/>
        </p:spPr>
        <p:txBody>
          <a:bodyPr lIns="110519" tIns="55260" rIns="110519" bIns="55260">
            <a:spAutoFit/>
          </a:bodyPr>
          <a:lstStyle/>
          <a:p>
            <a:r>
              <a:rPr lang="en-US" sz="2400" dirty="0">
                <a:latin typeface="Times New Roman" panose="02020603050405020304" pitchFamily="18" charset="0"/>
                <a:cs typeface="Times New Roman" panose="02020603050405020304" pitchFamily="18" charset="0"/>
              </a:rPr>
              <a:t>-Elucidate what detection and management mechanisms are in place to screen for congenital anomalies in the antenatal period. Specifically</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Who provides antenatal care in the urban and rural settings?</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What percent of mothers with prenatal care who have access to </a:t>
            </a:r>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antenatal </a:t>
            </a:r>
            <a:r>
              <a:rPr lang="en-US" sz="2400" dirty="0">
                <a:latin typeface="Times New Roman" panose="02020603050405020304" pitchFamily="18" charset="0"/>
                <a:cs typeface="Times New Roman" panose="02020603050405020304" pitchFamily="18" charset="0"/>
              </a:rPr>
              <a:t>ultrasound </a:t>
            </a:r>
            <a:r>
              <a:rPr lang="en-US" sz="2400" dirty="0" smtClean="0">
                <a:latin typeface="Times New Roman" panose="02020603050405020304" pitchFamily="18" charset="0"/>
                <a:cs typeface="Times New Roman" panose="02020603050405020304" pitchFamily="18" charset="0"/>
              </a:rPr>
              <a:t>actually </a:t>
            </a:r>
            <a:r>
              <a:rPr lang="en-US" sz="2400" dirty="0">
                <a:latin typeface="Times New Roman" panose="02020603050405020304" pitchFamily="18" charset="0"/>
                <a:cs typeface="Times New Roman" panose="02020603050405020304" pitchFamily="18" charset="0"/>
              </a:rPr>
              <a:t>get an ultrasound?</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frequently during a pregnancy does an average woman receive an </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ultrasound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a congenital anomaly is identified, what is the referral process </a:t>
            </a:r>
            <a:r>
              <a:rPr lang="en-US" sz="2400" dirty="0" smtClean="0">
                <a:latin typeface="Times New Roman" panose="02020603050405020304" pitchFamily="18" charset="0"/>
                <a:cs typeface="Times New Roman" panose="02020603050405020304" pitchFamily="18" charset="0"/>
              </a:rPr>
              <a:t>to</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high </a:t>
            </a:r>
            <a:r>
              <a:rPr lang="en-US" sz="2400" dirty="0">
                <a:latin typeface="Times New Roman" panose="02020603050405020304" pitchFamily="18" charset="0"/>
                <a:cs typeface="Times New Roman" panose="02020603050405020304" pitchFamily="18" charset="0"/>
              </a:rPr>
              <a:t>risk maternal/fetal medicine and pediatric surgery specialists?</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there referral processes</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-Are healthcare professionals in both rural and urban settings able to identify those at risk for congenital anomalies and to detect congenital anomalies when they are present?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What criteria if any do healthcare professionals use in Mongolia to </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identify </a:t>
            </a:r>
            <a:r>
              <a:rPr lang="en-US" sz="2400" dirty="0">
                <a:latin typeface="Times New Roman" panose="02020603050405020304" pitchFamily="18" charset="0"/>
                <a:cs typeface="Times New Roman" panose="02020603050405020304" pitchFamily="18" charset="0"/>
              </a:rPr>
              <a:t>women who </a:t>
            </a:r>
            <a:r>
              <a:rPr lang="en-US" sz="2400" dirty="0" smtClean="0">
                <a:latin typeface="Times New Roman" panose="02020603050405020304" pitchFamily="18" charset="0"/>
                <a:cs typeface="Times New Roman" panose="02020603050405020304" pitchFamily="18" charset="0"/>
              </a:rPr>
              <a:t>are </a:t>
            </a:r>
            <a:r>
              <a:rPr lang="en-US" sz="2400" dirty="0">
                <a:latin typeface="Times New Roman" panose="02020603050405020304" pitchFamily="18" charset="0"/>
                <a:cs typeface="Times New Roman" panose="02020603050405020304" pitchFamily="18" charset="0"/>
              </a:rPr>
              <a:t>“high risk?”</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they are identified as a high risk population, do they get referred to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specialist?</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341" name="Text Box 137"/>
          <p:cNvSpPr txBox="1">
            <a:spLocks noChangeArrowheads="1"/>
          </p:cNvSpPr>
          <p:nvPr/>
        </p:nvSpPr>
        <p:spPr bwMode="auto">
          <a:xfrm>
            <a:off x="32290243" y="27766121"/>
            <a:ext cx="9520059" cy="727152"/>
          </a:xfrm>
          <a:prstGeom prst="rect">
            <a:avLst/>
          </a:prstGeom>
          <a:noFill/>
          <a:ln w="9525">
            <a:noFill/>
            <a:miter lim="800000"/>
            <a:headEnd/>
            <a:tailEnd/>
          </a:ln>
        </p:spPr>
        <p:txBody>
          <a:bodyPr wrap="square" lIns="110519" tIns="55260" rIns="110519" bIns="55260">
            <a:spAutoFit/>
          </a:bodyPr>
          <a:lstStyle/>
          <a:p>
            <a:pPr defTabSz="930275" eaLnBrk="0" hangingPunct="0">
              <a:spcAft>
                <a:spcPct val="30000"/>
              </a:spcAft>
            </a:pPr>
            <a:r>
              <a:rPr lang="en-US" sz="4000" b="1" dirty="0" smtClean="0">
                <a:solidFill>
                  <a:schemeClr val="tx2"/>
                </a:solidFill>
                <a:latin typeface="Times New Roman" panose="02020603050405020304" pitchFamily="18" charset="0"/>
                <a:cs typeface="Times New Roman" panose="02020603050405020304" pitchFamily="18" charset="0"/>
              </a:rPr>
              <a:t>Acknowledgements</a:t>
            </a:r>
            <a:endParaRPr lang="en-US" sz="4000" b="1" dirty="0">
              <a:solidFill>
                <a:schemeClr val="tx2"/>
              </a:solidFill>
              <a:latin typeface="Times New Roman" panose="02020603050405020304" pitchFamily="18" charset="0"/>
              <a:cs typeface="Times New Roman" panose="02020603050405020304" pitchFamily="18" charset="0"/>
            </a:endParaRPr>
          </a:p>
        </p:txBody>
      </p:sp>
      <p:sp>
        <p:nvSpPr>
          <p:cNvPr id="4" name="AutoShape 6" descr="Image result for UC davis school of medicin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UC davis school of medicin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846364" y="29598433"/>
            <a:ext cx="3954236" cy="1245584"/>
          </a:xfrm>
          <a:prstGeom prst="rect">
            <a:avLst/>
          </a:prstGeom>
        </p:spPr>
      </p:pic>
      <p:sp>
        <p:nvSpPr>
          <p:cNvPr id="277" name="Rectangle 136"/>
          <p:cNvSpPr>
            <a:spLocks noChangeArrowheads="1"/>
          </p:cNvSpPr>
          <p:nvPr/>
        </p:nvSpPr>
        <p:spPr bwMode="auto">
          <a:xfrm>
            <a:off x="32232600" y="16509376"/>
            <a:ext cx="10104120" cy="11009427"/>
          </a:xfrm>
          <a:prstGeom prst="rect">
            <a:avLst/>
          </a:prstGeom>
          <a:solidFill>
            <a:schemeClr val="bg1"/>
          </a:solidFill>
          <a:ln w="76200">
            <a:solidFill>
              <a:srgbClr val="17375E"/>
            </a:solidFill>
            <a:miter lim="800000"/>
            <a:headEnd/>
            <a:tailEnd/>
          </a:ln>
        </p:spPr>
        <p:txBody>
          <a:bodyPr wrap="none" lIns="78373" tIns="39187" rIns="78373" bIns="39187" anchor="ctr"/>
          <a:lstStyle/>
          <a:p>
            <a:endParaRPr lang="en-US"/>
          </a:p>
        </p:txBody>
      </p:sp>
      <p:sp>
        <p:nvSpPr>
          <p:cNvPr id="278" name="Text Box 137"/>
          <p:cNvSpPr txBox="1">
            <a:spLocks noChangeArrowheads="1"/>
          </p:cNvSpPr>
          <p:nvPr/>
        </p:nvSpPr>
        <p:spPr bwMode="auto">
          <a:xfrm>
            <a:off x="32394453" y="16687800"/>
            <a:ext cx="5573712" cy="1050925"/>
          </a:xfrm>
          <a:prstGeom prst="rect">
            <a:avLst/>
          </a:prstGeom>
          <a:noFill/>
          <a:ln w="9525">
            <a:noFill/>
            <a:miter lim="800000"/>
            <a:headEnd/>
            <a:tailEnd/>
          </a:ln>
        </p:spPr>
        <p:txBody>
          <a:bodyPr lIns="110519" tIns="55260" rIns="110519" bIns="55260">
            <a:spAutoFit/>
          </a:bodyPr>
          <a:lstStyle/>
          <a:p>
            <a:pPr defTabSz="930275" eaLnBrk="0" hangingPunct="0">
              <a:spcAft>
                <a:spcPct val="30000"/>
              </a:spcAft>
            </a:pPr>
            <a:r>
              <a:rPr lang="en-US" sz="6100" b="1" dirty="0" smtClean="0">
                <a:solidFill>
                  <a:schemeClr val="tx2"/>
                </a:solidFill>
                <a:latin typeface="Times New Roman" panose="02020603050405020304" pitchFamily="18" charset="0"/>
                <a:cs typeface="Times New Roman" panose="02020603050405020304" pitchFamily="18" charset="0"/>
              </a:rPr>
              <a:t>Future Plans</a:t>
            </a:r>
            <a:endParaRPr lang="en-US" sz="6100" b="1" dirty="0">
              <a:solidFill>
                <a:schemeClr val="tx2"/>
              </a:solidFill>
              <a:latin typeface="Times New Roman" panose="02020603050405020304" pitchFamily="18" charset="0"/>
              <a:cs typeface="Times New Roman" panose="02020603050405020304" pitchFamily="18" charset="0"/>
            </a:endParaRPr>
          </a:p>
        </p:txBody>
      </p:sp>
      <p:sp>
        <p:nvSpPr>
          <p:cNvPr id="279" name="Text Box 138"/>
          <p:cNvSpPr txBox="1">
            <a:spLocks noChangeArrowheads="1"/>
          </p:cNvSpPr>
          <p:nvPr/>
        </p:nvSpPr>
        <p:spPr bwMode="auto">
          <a:xfrm>
            <a:off x="32450942" y="17849807"/>
            <a:ext cx="9296400" cy="2696922"/>
          </a:xfrm>
          <a:prstGeom prst="rect">
            <a:avLst/>
          </a:prstGeom>
          <a:noFill/>
          <a:ln w="9525">
            <a:noFill/>
            <a:miter lim="800000"/>
            <a:headEnd/>
            <a:tailEnd/>
          </a:ln>
          <a:effectLst/>
        </p:spPr>
        <p:txBody>
          <a:bodyPr lIns="110519" tIns="55260" rIns="110519" bIns="55260">
            <a:spAutoFit/>
          </a:bodyPr>
          <a:lstStyle/>
          <a:p>
            <a:pPr algn="just" defTabSz="930275" eaLnBrk="0" hangingPunct="0">
              <a:spcAft>
                <a:spcPct val="30000"/>
              </a:spcAft>
              <a:buClr>
                <a:srgbClr val="FF0000"/>
              </a:buClr>
              <a:buSzPct val="150000"/>
            </a:pPr>
            <a:r>
              <a:rPr lang="en-US" sz="2400" dirty="0">
                <a:latin typeface="Times New Roman" panose="02020603050405020304" pitchFamily="18" charset="0"/>
                <a:cs typeface="Times New Roman" panose="02020603050405020304" pitchFamily="18" charset="0"/>
              </a:rPr>
              <a:t>Much of my research </a:t>
            </a:r>
            <a:r>
              <a:rPr lang="en-US" sz="2400" dirty="0" smtClean="0">
                <a:latin typeface="Times New Roman" panose="02020603050405020304" pitchFamily="18" charset="0"/>
                <a:cs typeface="Times New Roman" panose="02020603050405020304" pitchFamily="18" charset="0"/>
              </a:rPr>
              <a:t>has thus far </a:t>
            </a:r>
            <a:r>
              <a:rPr lang="en-US" sz="2400" dirty="0">
                <a:latin typeface="Times New Roman" panose="02020603050405020304" pitchFamily="18" charset="0"/>
                <a:cs typeface="Times New Roman" panose="02020603050405020304" pitchFamily="18" charset="0"/>
              </a:rPr>
              <a:t>been developing my </a:t>
            </a:r>
            <a:r>
              <a:rPr lang="en-US" sz="2400" dirty="0" smtClean="0">
                <a:latin typeface="Times New Roman" panose="02020603050405020304" pitchFamily="18" charset="0"/>
                <a:cs typeface="Times New Roman" panose="02020603050405020304" pitchFamily="18" charset="0"/>
              </a:rPr>
              <a:t>survey and establishing </a:t>
            </a:r>
            <a:r>
              <a:rPr lang="en-US" sz="2400" dirty="0">
                <a:latin typeface="Times New Roman" panose="02020603050405020304" pitchFamily="18" charset="0"/>
                <a:cs typeface="Times New Roman" panose="02020603050405020304" pitchFamily="18" charset="0"/>
              </a:rPr>
              <a:t>contacts in Mongolia who are in applicable </a:t>
            </a:r>
            <a:r>
              <a:rPr lang="en-US" sz="2400" dirty="0" smtClean="0">
                <a:latin typeface="Times New Roman" panose="02020603050405020304" pitchFamily="18" charset="0"/>
                <a:cs typeface="Times New Roman" panose="02020603050405020304" pitchFamily="18" charset="0"/>
              </a:rPr>
              <a:t>fields. I have also worked to identify </a:t>
            </a:r>
            <a:r>
              <a:rPr lang="en-US" sz="2400" dirty="0">
                <a:latin typeface="Times New Roman" panose="02020603050405020304" pitchFamily="18" charset="0"/>
                <a:cs typeface="Times New Roman" panose="02020603050405020304" pitchFamily="18" charset="0"/>
              </a:rPr>
              <a:t>sites where the surveys can be distributed. In March, I will be going to Mongolia to survey health care providers in maternal and fetal </a:t>
            </a:r>
            <a:r>
              <a:rPr lang="en-US" sz="2400" dirty="0" smtClean="0">
                <a:latin typeface="Times New Roman" panose="02020603050405020304" pitchFamily="18" charset="0"/>
                <a:cs typeface="Times New Roman" panose="02020603050405020304" pitchFamily="18" charset="0"/>
              </a:rPr>
              <a:t>hospitals and clinics </a:t>
            </a:r>
            <a:r>
              <a:rPr lang="en-US" sz="2400" dirty="0">
                <a:latin typeface="Times New Roman" panose="02020603050405020304" pitchFamily="18" charset="0"/>
                <a:cs typeface="Times New Roman" panose="02020603050405020304" pitchFamily="18" charset="0"/>
              </a:rPr>
              <a:t>throughout the capital. Then I will also survey healthcare providers in rural areas in </a:t>
            </a:r>
            <a:r>
              <a:rPr lang="en-US" sz="2400" dirty="0" smtClean="0">
                <a:latin typeface="Times New Roman" panose="02020603050405020304" pitchFamily="18" charset="0"/>
                <a:cs typeface="Times New Roman" panose="02020603050405020304" pitchFamily="18" charset="0"/>
              </a:rPr>
              <a:t>Mongolia, sampling </a:t>
            </a:r>
            <a:r>
              <a:rPr lang="en-US" sz="2400" dirty="0">
                <a:latin typeface="Times New Roman" panose="02020603050405020304" pitchFamily="18" charset="0"/>
                <a:cs typeface="Times New Roman" panose="02020603050405020304" pitchFamily="18" charset="0"/>
              </a:rPr>
              <a:t>the western </a:t>
            </a:r>
            <a:r>
              <a:rPr lang="en-US" sz="2400" dirty="0" smtClean="0">
                <a:latin typeface="Times New Roman" panose="02020603050405020304" pitchFamily="18" charset="0"/>
                <a:cs typeface="Times New Roman" panose="02020603050405020304" pitchFamily="18" charset="0"/>
              </a:rPr>
              <a:t>states and </a:t>
            </a:r>
            <a:r>
              <a:rPr lang="en-US" sz="2400" dirty="0">
                <a:latin typeface="Times New Roman" panose="02020603050405020304" pitchFamily="18" charset="0"/>
                <a:cs typeface="Times New Roman" panose="02020603050405020304" pitchFamily="18" charset="0"/>
              </a:rPr>
              <a:t>if time permits some of the eastern states as well.</a:t>
            </a:r>
            <a:endPar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80" name="Text Box 137"/>
          <p:cNvSpPr txBox="1">
            <a:spLocks noChangeArrowheads="1"/>
          </p:cNvSpPr>
          <p:nvPr/>
        </p:nvSpPr>
        <p:spPr bwMode="auto">
          <a:xfrm>
            <a:off x="32360873" y="29683416"/>
            <a:ext cx="9520059" cy="727152"/>
          </a:xfrm>
          <a:prstGeom prst="rect">
            <a:avLst/>
          </a:prstGeom>
          <a:noFill/>
          <a:ln w="9525">
            <a:noFill/>
            <a:miter lim="800000"/>
            <a:headEnd/>
            <a:tailEnd/>
          </a:ln>
        </p:spPr>
        <p:txBody>
          <a:bodyPr wrap="square" lIns="110519" tIns="55260" rIns="110519" bIns="55260">
            <a:spAutoFit/>
          </a:bodyPr>
          <a:lstStyle/>
          <a:p>
            <a:pPr defTabSz="930275" eaLnBrk="0" hangingPunct="0">
              <a:spcAft>
                <a:spcPct val="30000"/>
              </a:spcAft>
            </a:pPr>
            <a:r>
              <a:rPr lang="en-US" sz="4000" b="1" dirty="0" smtClean="0">
                <a:solidFill>
                  <a:schemeClr val="tx2"/>
                </a:solidFill>
                <a:latin typeface="Times New Roman" panose="02020603050405020304" pitchFamily="18" charset="0"/>
                <a:cs typeface="Times New Roman" panose="02020603050405020304" pitchFamily="18" charset="0"/>
              </a:rPr>
              <a:t>References</a:t>
            </a:r>
            <a:endParaRPr lang="en-US" sz="4000" b="1" dirty="0">
              <a:solidFill>
                <a:schemeClr val="tx2"/>
              </a:solidFill>
              <a:latin typeface="Times New Roman" panose="02020603050405020304" pitchFamily="18" charset="0"/>
              <a:cs typeface="Times New Roman" panose="02020603050405020304" pitchFamily="18" charset="0"/>
            </a:endParaRPr>
          </a:p>
        </p:txBody>
      </p:sp>
      <p:pic>
        <p:nvPicPr>
          <p:cNvPr id="283" name="Picture 4" descr="AC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3958" y="28974485"/>
            <a:ext cx="2011432" cy="2234926"/>
          </a:xfrm>
          <a:prstGeom prst="rect">
            <a:avLst/>
          </a:prstGeom>
          <a:noFill/>
          <a:extLst>
            <a:ext uri="{909E8E84-426E-40DD-AFC4-6F175D3DCCD1}">
              <a14:hiddenFill xmlns:a14="http://schemas.microsoft.com/office/drawing/2010/main">
                <a:solidFill>
                  <a:srgbClr val="FFFFFF"/>
                </a:solidFill>
              </a14:hiddenFill>
            </a:ext>
          </a:extLst>
        </p:spPr>
      </p:pic>
      <p:sp>
        <p:nvSpPr>
          <p:cNvPr id="284" name="Text Box 138"/>
          <p:cNvSpPr txBox="1">
            <a:spLocks noChangeArrowheads="1"/>
          </p:cNvSpPr>
          <p:nvPr/>
        </p:nvSpPr>
        <p:spPr bwMode="auto">
          <a:xfrm>
            <a:off x="32502494" y="7504088"/>
            <a:ext cx="9834226" cy="7867569"/>
          </a:xfrm>
          <a:prstGeom prst="rect">
            <a:avLst/>
          </a:prstGeom>
          <a:noFill/>
          <a:ln w="9525">
            <a:noFill/>
            <a:miter lim="800000"/>
            <a:headEnd/>
            <a:tailEnd/>
          </a:ln>
          <a:effectLst/>
        </p:spPr>
        <p:txBody>
          <a:bodyPr wrap="square" lIns="110519" tIns="55260" rIns="110519" bIns="55260">
            <a:spAutoFit/>
          </a:bodyPr>
          <a:lstStyle/>
          <a:p>
            <a:r>
              <a:rPr lang="en-US" sz="2400" dirty="0" smtClean="0">
                <a:latin typeface="Times New Roman" panose="02020603050405020304" pitchFamily="18" charset="0"/>
                <a:cs typeface="Times New Roman" panose="02020603050405020304" pitchFamily="18" charset="0"/>
              </a:rPr>
              <a:t>     Preliminary </a:t>
            </a:r>
            <a:r>
              <a:rPr lang="en-US" sz="2400" dirty="0" smtClean="0">
                <a:latin typeface="Times New Roman" panose="02020603050405020304" pitchFamily="18" charset="0"/>
                <a:cs typeface="Times New Roman" panose="02020603050405020304" pitchFamily="18" charset="0"/>
              </a:rPr>
              <a:t>literature review and research </a:t>
            </a:r>
            <a:r>
              <a:rPr lang="en-US" sz="2400" dirty="0">
                <a:latin typeface="Times New Roman" panose="02020603050405020304" pitchFamily="18" charset="0"/>
                <a:cs typeface="Times New Roman" panose="02020603050405020304" pitchFamily="18" charset="0"/>
              </a:rPr>
              <a:t>on health statistics in Mongolia show that there is adequate initial antenatal care for pregnant women with an average of 86.2% of women getting antenatal care coverage in rural and urban areas. The majority of women, save it for three states (</a:t>
            </a:r>
            <a:r>
              <a:rPr lang="en-US" sz="2400" dirty="0" err="1">
                <a:latin typeface="Times New Roman" panose="02020603050405020304" pitchFamily="18" charset="0"/>
                <a:cs typeface="Times New Roman" panose="02020603050405020304" pitchFamily="18" charset="0"/>
              </a:rPr>
              <a:t>aimags</a:t>
            </a:r>
            <a:r>
              <a:rPr lang="en-US" sz="2400" dirty="0">
                <a:latin typeface="Times New Roman" panose="02020603050405020304" pitchFamily="18" charset="0"/>
                <a:cs typeface="Times New Roman" panose="02020603050405020304" pitchFamily="18" charset="0"/>
              </a:rPr>
              <a:t>), in Mongolia have at least 6 antenatal check-ups. Few had late antenatal coverage. According </a:t>
            </a:r>
            <a:r>
              <a:rPr lang="en-US" sz="2400" dirty="0" smtClean="0">
                <a:latin typeface="Times New Roman" panose="02020603050405020304" pitchFamily="18" charset="0"/>
                <a:cs typeface="Times New Roman" panose="02020603050405020304" pitchFamily="18" charset="0"/>
              </a:rPr>
              <a:t>to the </a:t>
            </a:r>
            <a:r>
              <a:rPr lang="en-US" sz="2400" dirty="0">
                <a:latin typeface="Times New Roman" panose="02020603050405020304" pitchFamily="18" charset="0"/>
                <a:cs typeface="Times New Roman" panose="02020603050405020304" pitchFamily="18" charset="0"/>
              </a:rPr>
              <a:t>data, in rural areas there are about half the number of total physicians (of all </a:t>
            </a:r>
            <a:r>
              <a:rPr lang="en-US" sz="2400" dirty="0" smtClean="0">
                <a:latin typeface="Times New Roman" panose="02020603050405020304" pitchFamily="18" charset="0"/>
                <a:cs typeface="Times New Roman" panose="02020603050405020304" pitchFamily="18" charset="0"/>
              </a:rPr>
              <a:t>specialties) </a:t>
            </a:r>
            <a:r>
              <a:rPr lang="en-US" sz="2400" dirty="0">
                <a:latin typeface="Times New Roman" panose="02020603050405020304" pitchFamily="18" charset="0"/>
                <a:cs typeface="Times New Roman" panose="02020603050405020304" pitchFamily="18" charset="0"/>
              </a:rPr>
              <a:t>per 10,000 patients in rural areas compared to the capital. Similar results are also present with nurse availability for number of patients. </a:t>
            </a:r>
          </a:p>
          <a:p>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states that have at least a </a:t>
            </a:r>
            <a:r>
              <a:rPr lang="en-US" sz="2400" dirty="0" smtClean="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difference from the average antenatal visits of 6 are </a:t>
            </a:r>
            <a:r>
              <a:rPr lang="en-US" sz="2400" dirty="0" err="1">
                <a:latin typeface="Times New Roman" panose="02020603050405020304" pitchFamily="18" charset="0"/>
                <a:cs typeface="Times New Roman" panose="02020603050405020304" pitchFamily="18" charset="0"/>
              </a:rPr>
              <a:t>Khovd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Dornod</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Orkhon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Interestingly, they </a:t>
            </a:r>
            <a:r>
              <a:rPr lang="en-US" sz="2400" dirty="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o not strikingly fewer </a:t>
            </a:r>
            <a:r>
              <a:rPr lang="en-US" sz="2400" dirty="0">
                <a:latin typeface="Times New Roman" panose="02020603050405020304" pitchFamily="18" charset="0"/>
                <a:cs typeface="Times New Roman" panose="02020603050405020304" pitchFamily="18" charset="0"/>
              </a:rPr>
              <a:t>physicians or nurses than other states, nor are there large differences in infant and &lt;5 year old mortality rate in these states. Thus, on initial </a:t>
            </a:r>
            <a:r>
              <a:rPr lang="en-US" sz="2400" dirty="0" smtClean="0">
                <a:latin typeface="Times New Roman" panose="02020603050405020304" pitchFamily="18" charset="0"/>
                <a:cs typeface="Times New Roman" panose="02020603050405020304" pitchFamily="18" charset="0"/>
              </a:rPr>
              <a:t>review </a:t>
            </a:r>
            <a:r>
              <a:rPr lang="en-US" sz="2400" dirty="0">
                <a:latin typeface="Times New Roman" panose="02020603050405020304" pitchFamily="18" charset="0"/>
                <a:cs typeface="Times New Roman" panose="02020603050405020304" pitchFamily="18" charset="0"/>
              </a:rPr>
              <a:t>there is some indication that there may be no correlation between access to additional physicians/nurses, infant/under five mortality rate, and antenatal care frequency.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Currently </a:t>
            </a:r>
            <a:r>
              <a:rPr lang="en-US" sz="2400" dirty="0">
                <a:latin typeface="Times New Roman" panose="02020603050405020304" pitchFamily="18" charset="0"/>
                <a:cs typeface="Times New Roman" panose="02020603050405020304" pitchFamily="18" charset="0"/>
              </a:rPr>
              <a:t>,however, statistical analysis of congenital anomalies and their distribution in Mongolia are being collected into a database. </a:t>
            </a:r>
            <a:r>
              <a:rPr lang="en-US" sz="2400" dirty="0" smtClean="0">
                <a:latin typeface="Times New Roman" panose="02020603050405020304" pitchFamily="18" charset="0"/>
                <a:cs typeface="Times New Roman" panose="02020603050405020304" pitchFamily="18" charset="0"/>
              </a:rPr>
              <a:t>It would be interesting to compare those numbers to the </a:t>
            </a:r>
            <a:r>
              <a:rPr lang="en-US" sz="2400" dirty="0" smtClean="0">
                <a:latin typeface="Times New Roman" panose="02020603050405020304" pitchFamily="18" charset="0"/>
                <a:cs typeface="Times New Roman" panose="02020603050405020304" pitchFamily="18" charset="0"/>
              </a:rPr>
              <a:t>data </a:t>
            </a:r>
            <a:r>
              <a:rPr lang="en-US" sz="2400" dirty="0" err="1" smtClean="0">
                <a:latin typeface="Times New Roman" panose="02020603050405020304" pitchFamily="18" charset="0"/>
                <a:cs typeface="Times New Roman" panose="02020603050405020304" pitchFamily="18" charset="0"/>
              </a:rPr>
              <a:t>here.</a:t>
            </a:r>
            <a:r>
              <a:rPr lang="en-US" sz="2400" dirty="0" err="1" smtClean="0">
                <a:latin typeface="Times New Roman" panose="02020603050405020304" pitchFamily="18" charset="0"/>
                <a:cs typeface="Times New Roman" panose="02020603050405020304" pitchFamily="18" charset="0"/>
              </a:rPr>
              <a:t>There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also no clear data available to determine if there are increased </a:t>
            </a:r>
            <a:r>
              <a:rPr lang="en-US" sz="2400" dirty="0">
                <a:latin typeface="Times New Roman" panose="02020603050405020304" pitchFamily="18" charset="0"/>
                <a:cs typeface="Times New Roman" panose="02020603050405020304" pitchFamily="18" charset="0"/>
              </a:rPr>
              <a:t>incidence and prevalence of children born with congenital </a:t>
            </a:r>
            <a:r>
              <a:rPr lang="en-US" sz="2400" dirty="0">
                <a:latin typeface="Times New Roman" panose="02020603050405020304" pitchFamily="18" charset="0"/>
                <a:cs typeface="Times New Roman" panose="02020603050405020304" pitchFamily="18" charset="0"/>
              </a:rPr>
              <a:t>anomalies </a:t>
            </a:r>
            <a:r>
              <a:rPr lang="en-US" sz="2400" dirty="0" smtClean="0">
                <a:latin typeface="Times New Roman" panose="02020603050405020304" pitchFamily="18" charset="0"/>
                <a:cs typeface="Times New Roman" panose="02020603050405020304" pitchFamily="18" charset="0"/>
              </a:rPr>
              <a:t>in certain regions.</a:t>
            </a:r>
            <a:endPar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85" name="Text Box 138"/>
          <p:cNvSpPr txBox="1">
            <a:spLocks noChangeArrowheads="1"/>
          </p:cNvSpPr>
          <p:nvPr/>
        </p:nvSpPr>
        <p:spPr bwMode="auto">
          <a:xfrm>
            <a:off x="11306123" y="7621646"/>
            <a:ext cx="6159927" cy="7498237"/>
          </a:xfrm>
          <a:prstGeom prst="rect">
            <a:avLst/>
          </a:prstGeom>
          <a:noFill/>
          <a:ln w="9525">
            <a:noFill/>
            <a:miter lim="800000"/>
            <a:headEnd/>
            <a:tailEnd/>
          </a:ln>
          <a:effectLst/>
        </p:spPr>
        <p:txBody>
          <a:bodyPr wrap="square" lIns="110519" tIns="55260" rIns="110519" bIns="55260">
            <a:spAutoFit/>
          </a:bodyPr>
          <a:lstStyle/>
          <a:p>
            <a:r>
              <a:rPr lang="en-US" sz="2400" dirty="0" smtClean="0">
                <a:latin typeface="Times New Roman" panose="02020603050405020304" pitchFamily="18" charset="0"/>
                <a:cs typeface="Times New Roman" panose="02020603050405020304" pitchFamily="18" charset="0"/>
              </a:rPr>
              <a:t>     I </a:t>
            </a:r>
            <a:r>
              <a:rPr lang="en-US" sz="2400" dirty="0">
                <a:latin typeface="Times New Roman" panose="02020603050405020304" pitchFamily="18" charset="0"/>
                <a:cs typeface="Times New Roman" panose="02020603050405020304" pitchFamily="18" charset="0"/>
              </a:rPr>
              <a:t>will assess the healthcare workers and the system about how screening and referring for congenital </a:t>
            </a:r>
            <a:r>
              <a:rPr lang="en-US" sz="2400" dirty="0" smtClean="0">
                <a:latin typeface="Times New Roman" panose="02020603050405020304" pitchFamily="18" charset="0"/>
                <a:cs typeface="Times New Roman" panose="02020603050405020304" pitchFamily="18" charset="0"/>
              </a:rPr>
              <a:t>anomalies functions via </a:t>
            </a:r>
            <a:r>
              <a:rPr lang="en-US" sz="2400" dirty="0">
                <a:latin typeface="Times New Roman" panose="02020603050405020304" pitchFamily="18" charset="0"/>
                <a:cs typeface="Times New Roman" panose="02020603050405020304" pitchFamily="18" charset="0"/>
              </a:rPr>
              <a:t>an anonymous Mongolian survey.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survey is an adaption from the PIPES Surgical Assessment Tool by Dr. Adam Kushner. It will be offered to any provider involved in perinatal care. The providers can be from any level of </a:t>
            </a:r>
            <a:r>
              <a:rPr lang="en-US" sz="2400" dirty="0" smtClean="0">
                <a:latin typeface="Times New Roman" panose="02020603050405020304" pitchFamily="18" charset="0"/>
                <a:cs typeface="Times New Roman" panose="02020603050405020304" pitchFamily="18" charset="0"/>
              </a:rPr>
              <a:t>healthcare. </a:t>
            </a:r>
            <a:r>
              <a:rPr lang="en-US" sz="2400" dirty="0">
                <a:latin typeface="Times New Roman" panose="02020603050405020304" pitchFamily="18" charset="0"/>
                <a:cs typeface="Times New Roman" panose="02020603050405020304" pitchFamily="18" charset="0"/>
              </a:rPr>
              <a:t>With this information, I hope to gain an understanding of what people working the healthcare already know, as well as gather basic data about the how screening for congenital anomalies is done. The data will then be gathered for basic statistical analysis.</a:t>
            </a:r>
          </a:p>
          <a:p>
            <a:r>
              <a:rPr lang="en-US" sz="2400" dirty="0" smtClean="0">
                <a:latin typeface="Times New Roman" panose="02020603050405020304" pitchFamily="18" charset="0"/>
                <a:cs typeface="Times New Roman" panose="02020603050405020304" pitchFamily="18" charset="0"/>
              </a:rPr>
              <a:t>     Sites </a:t>
            </a:r>
            <a:r>
              <a:rPr lang="en-US" sz="2400" dirty="0">
                <a:latin typeface="Times New Roman" panose="02020603050405020304" pitchFamily="18" charset="0"/>
                <a:cs typeface="Times New Roman" panose="02020603050405020304" pitchFamily="18" charset="0"/>
              </a:rPr>
              <a:t>will </a:t>
            </a:r>
            <a:r>
              <a:rPr lang="en-US" sz="2400" dirty="0" smtClean="0">
                <a:latin typeface="Times New Roman" panose="02020603050405020304" pitchFamily="18" charset="0"/>
                <a:cs typeface="Times New Roman" panose="02020603050405020304" pitchFamily="18" charset="0"/>
              </a:rPr>
              <a:t>be </a:t>
            </a:r>
            <a:r>
              <a:rPr lang="en-US" sz="2400" dirty="0">
                <a:latin typeface="Times New Roman" panose="02020603050405020304" pitchFamily="18" charset="0"/>
                <a:cs typeface="Times New Roman" panose="02020603050405020304" pitchFamily="18" charset="0"/>
              </a:rPr>
              <a:t>all willing hospitals/clinics available in the c</a:t>
            </a:r>
            <a:r>
              <a:rPr lang="en-US" sz="2400" dirty="0" smtClean="0">
                <a:latin typeface="Times New Roman" panose="02020603050405020304" pitchFamily="18" charset="0"/>
                <a:cs typeface="Times New Roman" panose="02020603050405020304" pitchFamily="18" charset="0"/>
              </a:rPr>
              <a:t>apital city: </a:t>
            </a:r>
            <a:r>
              <a:rPr lang="en-US" sz="2400" dirty="0">
                <a:latin typeface="Times New Roman" panose="02020603050405020304" pitchFamily="18" charset="0"/>
                <a:cs typeface="Times New Roman" panose="02020603050405020304" pitchFamily="18" charset="0"/>
              </a:rPr>
              <a:t>Ulaanbaatar. I will also provide the surveys to rural clinics, </a:t>
            </a:r>
            <a:r>
              <a:rPr lang="en-US" sz="2400" dirty="0" err="1">
                <a:latin typeface="Times New Roman" panose="02020603050405020304" pitchFamily="18" charset="0"/>
                <a:cs typeface="Times New Roman" panose="02020603050405020304" pitchFamily="18" charset="0"/>
              </a:rPr>
              <a:t>soum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intersoum</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aimag</a:t>
            </a:r>
            <a:r>
              <a:rPr lang="en-US" sz="2400" dirty="0">
                <a:latin typeface="Times New Roman" panose="02020603050405020304" pitchFamily="18" charset="0"/>
                <a:cs typeface="Times New Roman" panose="02020603050405020304" pitchFamily="18" charset="0"/>
              </a:rPr>
              <a:t> healthcare centers if possible. </a:t>
            </a:r>
            <a:endParaRPr lang="en-US" sz="2400" b="0" dirty="0">
              <a:effectLst/>
              <a:latin typeface="Times New Roman" panose="02020603050405020304" pitchFamily="18" charset="0"/>
              <a:cs typeface="Times New Roman" panose="02020603050405020304" pitchFamily="18" charset="0"/>
            </a:endParaRPr>
          </a:p>
        </p:txBody>
      </p:sp>
      <p:sp>
        <p:nvSpPr>
          <p:cNvPr id="7" name="AutoShape 10" descr="Image result for mongolian national university medical science"/>
          <p:cNvSpPr>
            <a:spLocks noChangeAspect="1" noChangeArrowheads="1"/>
          </p:cNvSpPr>
          <p:nvPr/>
        </p:nvSpPr>
        <p:spPr bwMode="auto">
          <a:xfrm>
            <a:off x="11616547" y="11873198"/>
            <a:ext cx="2746456" cy="27464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www.4icu.org/i/logos-seals/951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3337" y="2945368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a:stretch>
            <a:fillRect/>
          </a:stretch>
        </p:blipFill>
        <p:spPr>
          <a:xfrm>
            <a:off x="25145072" y="6969663"/>
            <a:ext cx="6462429" cy="8535855"/>
          </a:xfrm>
          <a:prstGeom prst="rect">
            <a:avLst/>
          </a:prstGeom>
        </p:spPr>
      </p:pic>
      <p:pic>
        <p:nvPicPr>
          <p:cNvPr id="9" name="Picture 8"/>
          <p:cNvPicPr>
            <a:picLocks noChangeAspect="1"/>
          </p:cNvPicPr>
          <p:nvPr/>
        </p:nvPicPr>
        <p:blipFill>
          <a:blip r:embed="rId9"/>
          <a:stretch>
            <a:fillRect/>
          </a:stretch>
        </p:blipFill>
        <p:spPr>
          <a:xfrm>
            <a:off x="18251364" y="7007783"/>
            <a:ext cx="6407440" cy="8497735"/>
          </a:xfrm>
          <a:prstGeom prst="rect">
            <a:avLst/>
          </a:prstGeom>
        </p:spPr>
      </p:pic>
      <p:pic>
        <p:nvPicPr>
          <p:cNvPr id="13" name="Picture 12"/>
          <p:cNvPicPr>
            <a:picLocks noChangeAspect="1"/>
          </p:cNvPicPr>
          <p:nvPr/>
        </p:nvPicPr>
        <p:blipFill>
          <a:blip r:embed="rId10"/>
          <a:stretch>
            <a:fillRect/>
          </a:stretch>
        </p:blipFill>
        <p:spPr>
          <a:xfrm>
            <a:off x="11173632" y="19081852"/>
            <a:ext cx="6918835" cy="4697191"/>
          </a:xfrm>
          <a:prstGeom prst="rect">
            <a:avLst/>
          </a:prstGeom>
        </p:spPr>
      </p:pic>
      <p:pic>
        <p:nvPicPr>
          <p:cNvPr id="14" name="Picture 13"/>
          <p:cNvPicPr>
            <a:picLocks noChangeAspect="1"/>
          </p:cNvPicPr>
          <p:nvPr/>
        </p:nvPicPr>
        <p:blipFill>
          <a:blip r:embed="rId11"/>
          <a:stretch>
            <a:fillRect/>
          </a:stretch>
        </p:blipFill>
        <p:spPr>
          <a:xfrm>
            <a:off x="18246160" y="19061307"/>
            <a:ext cx="7011774" cy="4701631"/>
          </a:xfrm>
          <a:prstGeom prst="rect">
            <a:avLst/>
          </a:prstGeom>
        </p:spPr>
      </p:pic>
      <p:pic>
        <p:nvPicPr>
          <p:cNvPr id="16" name="Picture 15"/>
          <p:cNvPicPr>
            <a:picLocks noChangeAspect="1"/>
          </p:cNvPicPr>
          <p:nvPr/>
        </p:nvPicPr>
        <p:blipFill rotWithShape="1">
          <a:blip r:embed="rId12"/>
          <a:srcRect r="-5563"/>
          <a:stretch/>
        </p:blipFill>
        <p:spPr>
          <a:xfrm>
            <a:off x="24917400" y="19023842"/>
            <a:ext cx="6917775" cy="4776559"/>
          </a:xfrm>
          <a:prstGeom prst="rect">
            <a:avLst/>
          </a:prstGeom>
        </p:spPr>
      </p:pic>
      <p:pic>
        <p:nvPicPr>
          <p:cNvPr id="17" name="Picture 16"/>
          <p:cNvPicPr>
            <a:picLocks noChangeAspect="1"/>
          </p:cNvPicPr>
          <p:nvPr/>
        </p:nvPicPr>
        <p:blipFill>
          <a:blip r:embed="rId13"/>
          <a:stretch>
            <a:fillRect/>
          </a:stretch>
        </p:blipFill>
        <p:spPr>
          <a:xfrm>
            <a:off x="11648034" y="24220916"/>
            <a:ext cx="5441984" cy="3744484"/>
          </a:xfrm>
          <a:prstGeom prst="rect">
            <a:avLst/>
          </a:prstGeom>
        </p:spPr>
      </p:pic>
      <p:pic>
        <p:nvPicPr>
          <p:cNvPr id="18" name="Picture 17"/>
          <p:cNvPicPr>
            <a:picLocks noChangeAspect="1"/>
          </p:cNvPicPr>
          <p:nvPr/>
        </p:nvPicPr>
        <p:blipFill>
          <a:blip r:embed="rId14"/>
          <a:stretch>
            <a:fillRect/>
          </a:stretch>
        </p:blipFill>
        <p:spPr>
          <a:xfrm>
            <a:off x="11887200" y="28242385"/>
            <a:ext cx="5169328" cy="3609215"/>
          </a:xfrm>
          <a:prstGeom prst="rect">
            <a:avLst/>
          </a:prstGeom>
        </p:spPr>
      </p:pic>
      <p:pic>
        <p:nvPicPr>
          <p:cNvPr id="19" name="Picture 18"/>
          <p:cNvPicPr>
            <a:picLocks noChangeAspect="1"/>
          </p:cNvPicPr>
          <p:nvPr/>
        </p:nvPicPr>
        <p:blipFill>
          <a:blip r:embed="rId15"/>
          <a:stretch>
            <a:fillRect/>
          </a:stretch>
        </p:blipFill>
        <p:spPr>
          <a:xfrm>
            <a:off x="18247452" y="25468225"/>
            <a:ext cx="6741487" cy="4426376"/>
          </a:xfrm>
          <a:prstGeom prst="rect">
            <a:avLst/>
          </a:prstGeom>
        </p:spPr>
      </p:pic>
      <p:pic>
        <p:nvPicPr>
          <p:cNvPr id="20" name="Picture 19"/>
          <p:cNvPicPr>
            <a:picLocks noChangeAspect="1"/>
          </p:cNvPicPr>
          <p:nvPr/>
        </p:nvPicPr>
        <p:blipFill>
          <a:blip r:embed="rId16"/>
          <a:stretch>
            <a:fillRect/>
          </a:stretch>
        </p:blipFill>
        <p:spPr>
          <a:xfrm>
            <a:off x="24838415" y="25505687"/>
            <a:ext cx="6708385" cy="4201643"/>
          </a:xfrm>
          <a:prstGeom prst="rect">
            <a:avLst/>
          </a:prstGeom>
        </p:spPr>
      </p:pic>
      <p:sp>
        <p:nvSpPr>
          <p:cNvPr id="50" name="Text Box 138"/>
          <p:cNvSpPr txBox="1">
            <a:spLocks noChangeArrowheads="1"/>
          </p:cNvSpPr>
          <p:nvPr/>
        </p:nvSpPr>
        <p:spPr bwMode="auto">
          <a:xfrm>
            <a:off x="32364819" y="30333385"/>
            <a:ext cx="10256520" cy="2050592"/>
          </a:xfrm>
          <a:prstGeom prst="rect">
            <a:avLst/>
          </a:prstGeom>
          <a:noFill/>
          <a:ln w="9525">
            <a:noFill/>
            <a:miter lim="800000"/>
            <a:headEnd/>
            <a:tailEnd/>
          </a:ln>
          <a:effectLst/>
        </p:spPr>
        <p:txBody>
          <a:bodyPr wrap="square" lIns="110519" tIns="55260" rIns="110519" bIns="55260">
            <a:spAutoFit/>
          </a:bodyPr>
          <a:lstStyle/>
          <a:p>
            <a:r>
              <a:rPr lang="en-US" sz="1800" dirty="0">
                <a:latin typeface="Times New Roman" panose="02020603050405020304" pitchFamily="18" charset="0"/>
                <a:cs typeface="Times New Roman" panose="02020603050405020304" pitchFamily="18" charset="0"/>
              </a:rPr>
              <a:t>1.      </a:t>
            </a:r>
            <a:r>
              <a:rPr lang="en-US" sz="1800" i="1" dirty="0">
                <a:latin typeface="Times New Roman" panose="02020603050405020304" pitchFamily="18" charset="0"/>
                <a:cs typeface="Times New Roman" panose="02020603050405020304" pitchFamily="18" charset="0"/>
              </a:rPr>
              <a:t>Mongolia: WHO Statistical Profile</a:t>
            </a:r>
            <a:r>
              <a:rPr lang="en-US" sz="1800" dirty="0">
                <a:latin typeface="Times New Roman" panose="02020603050405020304" pitchFamily="18" charset="0"/>
                <a:cs typeface="Times New Roman" panose="02020603050405020304" pitchFamily="18" charset="0"/>
              </a:rPr>
              <a:t>. 2015, World Health Organization and UN Partners</a:t>
            </a:r>
          </a:p>
          <a:p>
            <a:r>
              <a:rPr lang="en-US" sz="1800" dirty="0">
                <a:latin typeface="Times New Roman" panose="02020603050405020304" pitchFamily="18" charset="0"/>
                <a:cs typeface="Times New Roman" panose="02020603050405020304" pitchFamily="18" charset="0"/>
              </a:rPr>
              <a:t>2.      </a:t>
            </a:r>
            <a:r>
              <a:rPr lang="en-US" sz="1800" i="1" dirty="0">
                <a:latin typeface="Times New Roman" panose="02020603050405020304" pitchFamily="18" charset="0"/>
                <a:cs typeface="Times New Roman" panose="02020603050405020304" pitchFamily="18" charset="0"/>
              </a:rPr>
              <a:t>Under Five Child Mortality</a:t>
            </a:r>
            <a:r>
              <a:rPr lang="en-US" sz="1800" dirty="0">
                <a:latin typeface="Times New Roman" panose="02020603050405020304" pitchFamily="18" charset="0"/>
                <a:cs typeface="Times New Roman" panose="02020603050405020304" pitchFamily="18" charset="0"/>
              </a:rPr>
              <a:t>, in </a:t>
            </a:r>
            <a:r>
              <a:rPr lang="en-US" sz="1800" i="1" dirty="0">
                <a:latin typeface="Times New Roman" panose="02020603050405020304" pitchFamily="18" charset="0"/>
                <a:cs typeface="Times New Roman" panose="02020603050405020304" pitchFamily="18" charset="0"/>
              </a:rPr>
              <a:t>World Health Organization </a:t>
            </a:r>
            <a:r>
              <a:rPr lang="en-US" sz="1800" dirty="0">
                <a:latin typeface="Times New Roman" panose="02020603050405020304" pitchFamily="18" charset="0"/>
                <a:cs typeface="Times New Roman" panose="02020603050405020304" pitchFamily="18" charset="0"/>
              </a:rPr>
              <a:t>2016.</a:t>
            </a:r>
          </a:p>
          <a:p>
            <a:r>
              <a:rPr lang="en-US" sz="1800" dirty="0">
                <a:latin typeface="Times New Roman" panose="02020603050405020304" pitchFamily="18" charset="0"/>
                <a:cs typeface="Times New Roman" panose="02020603050405020304" pitchFamily="18" charset="0"/>
              </a:rPr>
              <a:t>3.      </a:t>
            </a:r>
            <a:r>
              <a:rPr lang="en-US" sz="1800" i="1" dirty="0">
                <a:latin typeface="Times New Roman" panose="02020603050405020304" pitchFamily="18" charset="0"/>
                <a:cs typeface="Times New Roman" panose="02020603050405020304" pitchFamily="18" charset="0"/>
              </a:rPr>
              <a:t>Birth Defects</a:t>
            </a:r>
            <a:r>
              <a:rPr lang="en-US" sz="1800" dirty="0">
                <a:latin typeface="Times New Roman" panose="02020603050405020304" pitchFamily="18" charset="0"/>
                <a:cs typeface="Times New Roman" panose="02020603050405020304" pitchFamily="18" charset="0"/>
              </a:rPr>
              <a:t>, in </a:t>
            </a:r>
            <a:r>
              <a:rPr lang="en-US" sz="1800" i="1" dirty="0">
                <a:latin typeface="Times New Roman" panose="02020603050405020304" pitchFamily="18" charset="0"/>
                <a:cs typeface="Times New Roman" panose="02020603050405020304" pitchFamily="18" charset="0"/>
              </a:rPr>
              <a:t>Sixty-Third World Health Assembly</a:t>
            </a:r>
            <a:r>
              <a:rPr lang="en-US" sz="1800" dirty="0">
                <a:latin typeface="Times New Roman" panose="02020603050405020304" pitchFamily="18" charset="0"/>
                <a:cs typeface="Times New Roman" panose="02020603050405020304" pitchFamily="18" charset="0"/>
              </a:rPr>
              <a:t>. 2010, World Health Organization</a:t>
            </a:r>
          </a:p>
          <a:p>
            <a:r>
              <a:rPr lang="en-US" sz="1800" dirty="0">
                <a:latin typeface="Times New Roman" panose="02020603050405020304" pitchFamily="18" charset="0"/>
                <a:cs typeface="Times New Roman" panose="02020603050405020304" pitchFamily="18" charset="0"/>
              </a:rPr>
              <a:t>4.      </a:t>
            </a:r>
            <a:r>
              <a:rPr lang="en-US" sz="1800" i="1" dirty="0">
                <a:latin typeface="Times New Roman" panose="02020603050405020304" pitchFamily="18" charset="0"/>
                <a:cs typeface="Times New Roman" panose="02020603050405020304" pitchFamily="18" charset="0"/>
              </a:rPr>
              <a:t>Congenital Anomalies Fact Sheet</a:t>
            </a:r>
            <a:r>
              <a:rPr lang="en-US" sz="1800" dirty="0">
                <a:latin typeface="Times New Roman" panose="02020603050405020304" pitchFamily="18" charset="0"/>
                <a:cs typeface="Times New Roman" panose="02020603050405020304" pitchFamily="18" charset="0"/>
              </a:rPr>
              <a:t>. 2015 April 2015 6/15/2016]; Available from:</a:t>
            </a:r>
            <a:r>
              <a:rPr lang="en-US" sz="1800" dirty="0">
                <a:latin typeface="Times New Roman" panose="02020603050405020304" pitchFamily="18" charset="0"/>
                <a:cs typeface="Times New Roman" panose="02020603050405020304" pitchFamily="18" charset="0"/>
                <a:hlinkClick r:id="rId17"/>
              </a:rPr>
              <a:t> </a:t>
            </a:r>
            <a:r>
              <a:rPr lang="en-US" sz="1800" u="sng" dirty="0">
                <a:latin typeface="Times New Roman" panose="02020603050405020304" pitchFamily="18" charset="0"/>
                <a:cs typeface="Times New Roman" panose="02020603050405020304" pitchFamily="18" charset="0"/>
                <a:hlinkClick r:id="rId17"/>
              </a:rPr>
              <a:t>http://www.who.int/mediacentre/factsheets/fs370/en/</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5.      </a:t>
            </a:r>
            <a:r>
              <a:rPr lang="en-US" sz="1800" i="1" dirty="0">
                <a:latin typeface="Times New Roman" panose="02020603050405020304" pitchFamily="18" charset="0"/>
                <a:cs typeface="Times New Roman" panose="02020603050405020304" pitchFamily="18" charset="0"/>
              </a:rPr>
              <a:t>Health Service Delivery Profile Mongolia</a:t>
            </a:r>
            <a:r>
              <a:rPr lang="en-US" sz="1800" dirty="0">
                <a:latin typeface="Times New Roman" panose="02020603050405020304" pitchFamily="18" charset="0"/>
                <a:cs typeface="Times New Roman" panose="02020603050405020304" pitchFamily="18" charset="0"/>
              </a:rPr>
              <a:t>. 2012, World Health Organization and Ministry of Health</a:t>
            </a:r>
            <a:r>
              <a:rPr lang="en-US" sz="1800" dirty="0" smtClean="0">
                <a:latin typeface="Times New Roman" panose="02020603050405020304" pitchFamily="18" charset="0"/>
                <a:cs typeface="Times New Roman" panose="02020603050405020304" pitchFamily="18" charset="0"/>
              </a:rPr>
              <a:t>.</a:t>
            </a:r>
          </a:p>
          <a:p>
            <a:r>
              <a:rPr lang="en-US" sz="1800" dirty="0" smtClean="0">
                <a:latin typeface="Times New Roman" panose="02020603050405020304" pitchFamily="18" charset="0"/>
                <a:cs typeface="Times New Roman" panose="02020603050405020304" pitchFamily="18" charset="0"/>
              </a:rPr>
              <a:t>6.      </a:t>
            </a:r>
            <a:r>
              <a:rPr lang="en-US" sz="1800" i="1" dirty="0" smtClean="0">
                <a:latin typeface="Times New Roman" panose="02020603050405020304" pitchFamily="18" charset="0"/>
                <a:cs typeface="Times New Roman" panose="02020603050405020304" pitchFamily="18" charset="0"/>
              </a:rPr>
              <a:t>Health Indicators Mongolia.</a:t>
            </a:r>
            <a:r>
              <a:rPr lang="en-US" sz="1800" dirty="0" smtClean="0">
                <a:latin typeface="Times New Roman" panose="02020603050405020304" pitchFamily="18" charset="0"/>
                <a:cs typeface="Times New Roman" panose="02020603050405020304" pitchFamily="18" charset="0"/>
              </a:rPr>
              <a:t> 2014, Center for Development and Health Mongolia</a:t>
            </a:r>
            <a:endParaRPr lang="en-US" sz="1800" dirty="0">
              <a:latin typeface="Times New Roman" panose="02020603050405020304" pitchFamily="18" charset="0"/>
              <a:cs typeface="Times New Roman" panose="02020603050405020304" pitchFamily="18" charset="0"/>
            </a:endParaRPr>
          </a:p>
        </p:txBody>
      </p:sp>
      <p:sp>
        <p:nvSpPr>
          <p:cNvPr id="51" name="Text Box 138"/>
          <p:cNvSpPr txBox="1">
            <a:spLocks noChangeArrowheads="1"/>
          </p:cNvSpPr>
          <p:nvPr/>
        </p:nvSpPr>
        <p:spPr bwMode="auto">
          <a:xfrm>
            <a:off x="32360873" y="28604355"/>
            <a:ext cx="9296400" cy="1219595"/>
          </a:xfrm>
          <a:prstGeom prst="rect">
            <a:avLst/>
          </a:prstGeom>
          <a:noFill/>
          <a:ln w="9525">
            <a:noFill/>
            <a:miter lim="800000"/>
            <a:headEnd/>
            <a:tailEnd/>
          </a:ln>
          <a:effectLst/>
        </p:spPr>
        <p:txBody>
          <a:bodyPr lIns="110519" tIns="55260" rIns="110519" bIns="55260">
            <a:spAutoFit/>
          </a:bodyPr>
          <a:lstStyle/>
          <a:p>
            <a:pPr algn="just" defTabSz="930275" eaLnBrk="0" hangingPunct="0">
              <a:spcAft>
                <a:spcPct val="30000"/>
              </a:spcAft>
              <a:buClr>
                <a:srgbClr val="FF0000"/>
              </a:buClr>
              <a:buSzPct val="150000"/>
            </a:pPr>
            <a:r>
              <a:rPr 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Thank you to Dr. Nancy Field and Dr. Laura Goodman at UC Davis for their advice and guidance, Dr. </a:t>
            </a:r>
            <a:r>
              <a:rPr lang="en-US" sz="1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Jargalsaikhan</a:t>
            </a:r>
            <a:r>
              <a:rPr 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8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Badarch</a:t>
            </a:r>
            <a:r>
              <a:rPr lang="en-US" sz="18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MNUMS for her help and guidance in Mongolia. UCDSOM for allowing me to go to Mongolia to do my project and for the American Center for Mongolian Studies for funding my project and travel to Mongolia.</a:t>
            </a:r>
            <a:endParaRPr lang="en-US" sz="18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18"/>
          <a:stretch>
            <a:fillRect/>
          </a:stretch>
        </p:blipFill>
        <p:spPr>
          <a:xfrm>
            <a:off x="32611427" y="21156976"/>
            <a:ext cx="3816106" cy="2664738"/>
          </a:xfrm>
          <a:prstGeom prst="rect">
            <a:avLst/>
          </a:prstGeom>
        </p:spPr>
      </p:pic>
      <p:pic>
        <p:nvPicPr>
          <p:cNvPr id="22" name="Picture 21"/>
          <p:cNvPicPr>
            <a:picLocks noChangeAspect="1"/>
          </p:cNvPicPr>
          <p:nvPr/>
        </p:nvPicPr>
        <p:blipFill>
          <a:blip r:embed="rId19"/>
          <a:stretch>
            <a:fillRect/>
          </a:stretch>
        </p:blipFill>
        <p:spPr>
          <a:xfrm>
            <a:off x="37109400" y="21163379"/>
            <a:ext cx="4153901" cy="3194887"/>
          </a:xfrm>
          <a:prstGeom prst="rect">
            <a:avLst/>
          </a:prstGeom>
        </p:spPr>
      </p:pic>
      <p:pic>
        <p:nvPicPr>
          <p:cNvPr id="23" name="Picture 22"/>
          <p:cNvPicPr>
            <a:picLocks noChangeAspect="1"/>
          </p:cNvPicPr>
          <p:nvPr/>
        </p:nvPicPr>
        <p:blipFill>
          <a:blip r:embed="rId20"/>
          <a:stretch>
            <a:fillRect/>
          </a:stretch>
        </p:blipFill>
        <p:spPr>
          <a:xfrm>
            <a:off x="33086337" y="24089044"/>
            <a:ext cx="2949644" cy="3162429"/>
          </a:xfrm>
          <a:prstGeom prst="rect">
            <a:avLst/>
          </a:prstGeom>
        </p:spPr>
      </p:pic>
      <p:pic>
        <p:nvPicPr>
          <p:cNvPr id="24" name="Picture 23"/>
          <p:cNvPicPr>
            <a:picLocks noChangeAspect="1"/>
          </p:cNvPicPr>
          <p:nvPr/>
        </p:nvPicPr>
        <p:blipFill>
          <a:blip r:embed="rId21"/>
          <a:stretch>
            <a:fillRect/>
          </a:stretch>
        </p:blipFill>
        <p:spPr>
          <a:xfrm>
            <a:off x="37099142" y="24586340"/>
            <a:ext cx="4263267" cy="253340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6197</TotalTime>
  <Words>1101</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Office Theme</vt:lpstr>
      <vt:lpstr>PowerPoint Presentation</vt:lpstr>
    </vt:vector>
  </TitlesOfParts>
  <Company>UC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neville</dc:creator>
  <cp:lastModifiedBy>Podium Profile</cp:lastModifiedBy>
  <cp:revision>53</cp:revision>
  <dcterms:created xsi:type="dcterms:W3CDTF">2005-12-08T18:27:29Z</dcterms:created>
  <dcterms:modified xsi:type="dcterms:W3CDTF">2017-02-17T19:51:48Z</dcterms:modified>
</cp:coreProperties>
</file>